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145727357" r:id="rId3"/>
    <p:sldId id="21457273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FEDFA9-D613-48A9-AD24-844C778F2F4E}" v="4" dt="2022-02-08T00:53:44.6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Anne Ford" userId="9fe311aa4ba78a25" providerId="LiveId" clId="{419BD102-1203-4469-A67A-59D861BE2CCE}"/>
    <pc:docChg chg="modSld">
      <pc:chgData name="Mary Anne Ford" userId="9fe311aa4ba78a25" providerId="LiveId" clId="{419BD102-1203-4469-A67A-59D861BE2CCE}" dt="2022-01-30T22:16:21.850" v="0" actId="20577"/>
      <pc:docMkLst>
        <pc:docMk/>
      </pc:docMkLst>
      <pc:sldChg chg="modSp mod">
        <pc:chgData name="Mary Anne Ford" userId="9fe311aa4ba78a25" providerId="LiveId" clId="{419BD102-1203-4469-A67A-59D861BE2CCE}" dt="2022-01-30T22:16:21.850" v="0" actId="20577"/>
        <pc:sldMkLst>
          <pc:docMk/>
          <pc:sldMk cId="4162862942" sldId="2145727357"/>
        </pc:sldMkLst>
        <pc:spChg chg="mod">
          <ac:chgData name="Mary Anne Ford" userId="9fe311aa4ba78a25" providerId="LiveId" clId="{419BD102-1203-4469-A67A-59D861BE2CCE}" dt="2022-01-30T22:16:21.850" v="0" actId="20577"/>
          <ac:spMkLst>
            <pc:docMk/>
            <pc:sldMk cId="4162862942" sldId="2145727357"/>
            <ac:spMk id="7" creationId="{86B59883-CCE6-4EED-9344-863329D708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B78CA-5936-4953-A473-64DF706411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921C3-BA00-4402-8CCE-E99B1C5E5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C1754-880F-4F0E-9576-CBCECA33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976D9-CCA5-4B48-BC73-08629AEA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AD005-38BB-45DF-BC8B-79074472B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E8CD6-AD3F-44E7-97EE-FE733FEA8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A1779A-DA52-4FA6-A54F-D0805313B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DCCB4-D6B1-40AC-BF26-07BC9F19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EA89E-6D6D-46EB-8A89-CFE0F915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93C0-AB67-40DB-ACA0-26D0A392D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089942-7DF7-49A2-9CBA-75DDBF173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1F81C-46B7-4096-9933-50B847C99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69BC9-FDF0-45D4-8AF8-2DB4653A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652983-3211-4A9B-B2D2-02B2E81C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CF8FE-C5F4-4620-8E7C-3C67A167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5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57AB8-779B-4C98-80EB-544C1A134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1C45F-9BE2-4BFA-AB9B-DFBB1568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4B669-6575-4077-A5B5-5BDEB58E0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D48BD-517F-4957-A660-27F729CB5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C0D5-D8F7-49A8-AFB0-7FBA38E9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1147-B89D-4F0E-AE09-99CD105E5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088CB-9BAC-453F-B4B8-CDD41A000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B708-D2CB-44C7-9063-3B7FEB26C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CB3C-DCED-42DE-9C9D-621A1D9D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1BEAE-7537-4DA6-ADFA-28D59E091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7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3FC8C-28FC-412A-931B-E635693F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9FE3-0395-455B-9808-F946D4B47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07E84-4EA8-4196-9748-67C3DA02B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C80DD-6162-442C-ABDA-91090770A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73D1B-5B30-4F10-B2C1-4442BAA0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C42AE-F8FA-4503-86EE-23CD1ECB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8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B1A33-BBA8-44A9-B247-9C9582C13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2E9419-B24E-4C0B-A0D2-4717ADDAE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B804A-E899-4585-A049-BEC6EA73A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38B1AA-C990-425D-A7D5-C96EFC66E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F8BF8E-04A1-4519-A668-038F25CA8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328F9F-0AAD-4131-9B5A-819DACA4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82D653-E15A-4ED6-B2D0-A958E444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30475F-8E66-422C-A728-9B540658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5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C665-CE99-42BD-AFA1-BFAFA7D58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A25749-6645-424C-94D6-114D37ED3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F77EB-C826-481D-A4B6-2B65B8B9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E65E6-E44B-4CFE-8127-DD7FDC9C4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1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C8C91-7DE1-436F-8F42-CA620CED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A221B-C2A8-4535-99A2-97ED4F7F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8DBF7-1954-49B5-A16C-A5DA1B3A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39F4-5AAC-4905-A65A-08E29B08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E91A1-C91C-4BCF-BC72-78BA55B3C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B6CEC-0A3B-4248-8142-8F9B3D052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1C5C4-342B-4DAA-8C0B-893C883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3C20D-482E-4236-9072-190CB22A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2D351-264D-45EA-ACC7-0BB7EAEF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1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F3AA-258D-4CA0-806F-6787F84A0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B6B21A-4AFD-4A0F-AAD6-93874972BF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AB9FE-D54F-4413-95A2-B5125303E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C035C-DC51-4A3D-B8AD-4DB9EF68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862A5-DFAC-46C4-A9CE-ADAE014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B79E5-02BD-4C15-AC14-C83A6AA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3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E378C-E1BB-4BD8-A379-564B26BB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BBAF-0425-43BE-B59F-186AD7672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9BB75-06A8-4E00-8674-37C81425F6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084E-F2EF-4857-B85F-EA56C276FF53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A2511-6F8D-4079-82FC-4CAE2D3B7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EDC9B-EA2B-4F46-B419-3CCEF513E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886C5-0B72-41F5-8EEF-18EE47C9C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7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D019D103-4A6F-4203-B00F-7F07F21A9C4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D019D103-4A6F-4203-B00F-7F07F21A9C4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CB23977D-7CB8-4D9E-8595-3E57B898507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36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C8632-489F-420F-96AC-83265A9C9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81125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8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Collaborative Care:  </a:t>
            </a:r>
            <a:br>
              <a:rPr lang="en-US" altLang="en-US" dirty="0">
                <a:solidFill>
                  <a:srgbClr val="0086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dirty="0">
                <a:solidFill>
                  <a:srgbClr val="0086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CAHA Overview 11/18/21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174E6-66EE-4005-B28E-03DB33CA3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Aft>
                <a:spcPts val="200"/>
              </a:spcAft>
              <a:defRPr/>
            </a:pPr>
            <a:endParaRPr lang="en-US" dirty="0"/>
          </a:p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en-US" dirty="0"/>
              <a:t>William Beecroft, M.D., D.L.F.A.P.A.</a:t>
            </a:r>
            <a:br>
              <a:rPr lang="en-US" dirty="0"/>
            </a:br>
            <a:r>
              <a:rPr lang="en-US" dirty="0"/>
              <a:t>Medical Director, Behavioral Health Strategy and Planning</a:t>
            </a:r>
          </a:p>
          <a:p>
            <a:pPr>
              <a:lnSpc>
                <a:spcPct val="100000"/>
              </a:lnSpc>
              <a:spcAft>
                <a:spcPts val="200"/>
              </a:spcAft>
              <a:defRPr/>
            </a:pPr>
            <a:r>
              <a:rPr lang="en-US" dirty="0"/>
              <a:t>BCBSM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1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34DA-3A08-4AE0-AEE9-A6605C165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127" y="162043"/>
            <a:ext cx="8534400" cy="58170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Collaborative Care Model?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E2EC1D-51FB-4615-B3D9-FEC84133EF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828800" y="6517324"/>
            <a:ext cx="85344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Blue Cross Blue Shield of Michigan and Blue Care Network are nonprofit corporations and independent licensees of the Blue Cross and Blue Shield Association.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6B59883-CCE6-4EED-9344-863329D708FF}"/>
              </a:ext>
            </a:extLst>
          </p:cNvPr>
          <p:cNvSpPr txBox="1">
            <a:spLocks/>
          </p:cNvSpPr>
          <p:nvPr/>
        </p:nvSpPr>
        <p:spPr bwMode="auto">
          <a:xfrm>
            <a:off x="5917114" y="1263869"/>
            <a:ext cx="5794826" cy="396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82CA"/>
              </a:buClr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1pPr>
            <a:lvl2pPr marL="630238" indent="-23018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82CA"/>
              </a:buClr>
              <a:buFont typeface="Arial" pitchFamily="34" charset="0"/>
              <a:buChar char="-"/>
              <a:defRPr lang="en-US" sz="1800" kern="12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2pPr>
            <a:lvl3pPr marL="803275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82CA"/>
              </a:buClr>
              <a:buFont typeface="Arial" pitchFamily="34" charset="0"/>
              <a:buChar char="–"/>
              <a:defRPr lang="en-US" sz="1600" kern="12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3pPr>
            <a:lvl4pPr marL="974725" indent="-1714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82CA"/>
              </a:buClr>
              <a:buFont typeface="Arial" pitchFamily="34" charset="0"/>
              <a:buChar char="•"/>
              <a:defRPr lang="en-US" sz="1400" kern="1200" dirty="0" smtClean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4pPr>
            <a:lvl5pPr marL="1196975" indent="-173038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82CA"/>
              </a:buClr>
              <a:buFont typeface="Arial" pitchFamily="34" charset="0"/>
              <a:buChar char="»"/>
              <a:defRPr lang="en-US" sz="1200" kern="1200" dirty="0">
                <a:solidFill>
                  <a:schemeClr val="tx1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6C59BE-4640-4CF1-BCC9-D6BDE7A67FC6}"/>
              </a:ext>
            </a:extLst>
          </p:cNvPr>
          <p:cNvSpPr txBox="1"/>
          <p:nvPr/>
        </p:nvSpPr>
        <p:spPr>
          <a:xfrm>
            <a:off x="5917114" y="4860519"/>
            <a:ext cx="5718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defTabSz="457200" eaLnBrk="1" hangingPunct="1">
              <a:spcBef>
                <a:spcPct val="20000"/>
              </a:spcBef>
              <a:buClr>
                <a:srgbClr val="0082CA"/>
              </a:buClr>
              <a:buFont typeface="Arial" pitchFamily="34" charset="0"/>
              <a:buChar char="•"/>
            </a:pPr>
            <a:r>
              <a:rPr lang="en-US" dirty="0">
                <a:ea typeface="MS PGothic" pitchFamily="34" charset="-128"/>
                <a:cs typeface="Arial" panose="020B0604020202020204" pitchFamily="34" charset="0"/>
              </a:rPr>
              <a:t>The PCP office bills the Collaborative Care codes and reimburses the psychiatrist; </a:t>
            </a:r>
            <a:r>
              <a:rPr lang="en-US" dirty="0">
                <a:solidFill>
                  <a:schemeClr val="tx2"/>
                </a:solidFill>
                <a:ea typeface="MS PGothic" pitchFamily="34" charset="-128"/>
                <a:cs typeface="Arial" panose="020B0604020202020204" pitchFamily="34" charset="0"/>
              </a:rPr>
              <a:t>the psychiatrist does not bill the insurer for his or her time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E4C27271-CD3D-406C-948A-331FB3841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711940" y="6334762"/>
            <a:ext cx="381000" cy="365125"/>
          </a:xfrm>
        </p:spPr>
        <p:txBody>
          <a:bodyPr/>
          <a:lstStyle/>
          <a:p>
            <a:pPr>
              <a:defRPr/>
            </a:pPr>
            <a:fld id="{FE6F3097-1222-48B1-87B0-F91738EBB7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1" name="Content Placeholder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AA513AE1-3F79-4576-8A4C-0D7FFEF42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379" t="7041" r="20257" b="-17348"/>
          <a:stretch/>
        </p:blipFill>
        <p:spPr>
          <a:xfrm>
            <a:off x="377372" y="1085374"/>
            <a:ext cx="4606108" cy="5113338"/>
          </a:xfrm>
          <a:prstGeom prst="flowChartDelay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B138172-BB5D-4AD6-8906-20363B6A3D45}"/>
              </a:ext>
            </a:extLst>
          </p:cNvPr>
          <p:cNvSpPr txBox="1"/>
          <p:nvPr/>
        </p:nvSpPr>
        <p:spPr>
          <a:xfrm>
            <a:off x="618860" y="5504860"/>
            <a:ext cx="318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* New elements of the team process utilized in the Collaborative Care model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D9246A91-852F-4B05-BBE5-3DBEF22C434F}"/>
              </a:ext>
            </a:extLst>
          </p:cNvPr>
          <p:cNvSpPr txBox="1">
            <a:spLocks/>
          </p:cNvSpPr>
          <p:nvPr/>
        </p:nvSpPr>
        <p:spPr>
          <a:xfrm>
            <a:off x="1828800" y="6494146"/>
            <a:ext cx="853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auto" hangingPunct="0">
              <a:spcBef>
                <a:spcPts val="0"/>
              </a:spcBef>
              <a:spcAft>
                <a:spcPts val="0"/>
              </a:spcAft>
              <a:defRPr sz="800" kern="1200">
                <a:solidFill>
                  <a:srgbClr val="6EC4E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Blue Cross Blue Shield of Michigan and Blue Care Network are nonprofit corporations and independent licensees of the Blue Cross and Blue Shield Association. </a:t>
            </a:r>
          </a:p>
        </p:txBody>
      </p:sp>
    </p:spTree>
    <p:extLst>
      <p:ext uri="{BB962C8B-B14F-4D97-AF65-F5344CB8AC3E}">
        <p14:creationId xmlns:p14="http://schemas.microsoft.com/office/powerpoint/2010/main" val="416286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4B99-9401-49B4-9D9B-2ED35CB7A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BCBSM status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D0360-D4DA-413C-BF69-68E17D604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275 traditional CoCare practices trained and operational. </a:t>
            </a:r>
          </a:p>
          <a:p>
            <a:r>
              <a:rPr lang="en-US" dirty="0"/>
              <a:t>1200 providers trained</a:t>
            </a:r>
          </a:p>
          <a:p>
            <a:r>
              <a:rPr lang="en-US" dirty="0"/>
              <a:t>800 providers paid incentive for utilizing the CoCare codes and enrolling patients</a:t>
            </a:r>
          </a:p>
          <a:p>
            <a:r>
              <a:rPr lang="en-US" dirty="0"/>
              <a:t>8400 patients enrolled currently</a:t>
            </a:r>
          </a:p>
          <a:p>
            <a:r>
              <a:rPr lang="en-US" dirty="0"/>
              <a:t>20 Pediatrics practices trained since Aug of 2021 with new pediatrics module curriculum developed in collaboration with U of M and </a:t>
            </a:r>
            <a:r>
              <a:rPr lang="en-US" dirty="0" err="1"/>
              <a:t>MiCCSi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6D95BD-5E47-4BAD-A4D4-7182713E9230}"/>
              </a:ext>
            </a:extLst>
          </p:cNvPr>
          <p:cNvSpPr txBox="1"/>
          <p:nvPr/>
        </p:nvSpPr>
        <p:spPr>
          <a:xfrm>
            <a:off x="605928" y="616944"/>
            <a:ext cx="11226188" cy="596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A27A45-EE11-47EE-AADA-0B8F2BAC33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841385"/>
              </p:ext>
            </p:extLst>
          </p:nvPr>
        </p:nvGraphicFramePr>
        <p:xfrm>
          <a:off x="2912401" y="4154319"/>
          <a:ext cx="7961247" cy="18509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083">
                  <a:extLst>
                    <a:ext uri="{9D8B030D-6E8A-4147-A177-3AD203B41FA5}">
                      <a16:colId xmlns:a16="http://schemas.microsoft.com/office/drawing/2014/main" val="2037339515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3539548247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1058060922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3684191949"/>
                    </a:ext>
                  </a:extLst>
                </a:gridCol>
                <a:gridCol w="1592915">
                  <a:extLst>
                    <a:ext uri="{9D8B030D-6E8A-4147-A177-3AD203B41FA5}">
                      <a16:colId xmlns:a16="http://schemas.microsoft.com/office/drawing/2014/main" val="2481817771"/>
                    </a:ext>
                  </a:extLst>
                </a:gridCol>
              </a:tblGrid>
              <a:tr h="14879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month assessment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Subsequent month first hour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and subsequent month ½ hour add on code(bill units to encompass time utilized in the month) once initial code time utilized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and subsequent month less than 30 minutes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General case management code less than 20 min/month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02039271"/>
                  </a:ext>
                </a:extLst>
              </a:tr>
              <a:tr h="156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99492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99493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99494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G2214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99484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94647824"/>
                  </a:ext>
                </a:extLst>
              </a:tr>
              <a:tr h="156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541761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6D2A70-3ADF-4F59-9FB5-F6F3D62B5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58290"/>
              </p:ext>
            </p:extLst>
          </p:nvPr>
        </p:nvGraphicFramePr>
        <p:xfrm>
          <a:off x="2912400" y="1074143"/>
          <a:ext cx="7961247" cy="2660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083">
                  <a:extLst>
                    <a:ext uri="{9D8B030D-6E8A-4147-A177-3AD203B41FA5}">
                      <a16:colId xmlns:a16="http://schemas.microsoft.com/office/drawing/2014/main" val="407409659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2493094956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548336970"/>
                    </a:ext>
                  </a:extLst>
                </a:gridCol>
                <a:gridCol w="1592083">
                  <a:extLst>
                    <a:ext uri="{9D8B030D-6E8A-4147-A177-3AD203B41FA5}">
                      <a16:colId xmlns:a16="http://schemas.microsoft.com/office/drawing/2014/main" val="2519860447"/>
                    </a:ext>
                  </a:extLst>
                </a:gridCol>
                <a:gridCol w="1592915">
                  <a:extLst>
                    <a:ext uri="{9D8B030D-6E8A-4147-A177-3AD203B41FA5}">
                      <a16:colId xmlns:a16="http://schemas.microsoft.com/office/drawing/2014/main" val="2284787394"/>
                    </a:ext>
                  </a:extLst>
                </a:gridCol>
              </a:tblGrid>
              <a:tr h="21977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month assessment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Subsequent month first hour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and subsequent month ½ hour add on code(bill units to encompass time utilized in the month) once initial code time utilized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Initial and subsequent month less than 30 minutes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General case management code less than 20 min/month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(may not work if clinic receives prospective payment funds)(PMPM)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786227979"/>
                  </a:ext>
                </a:extLst>
              </a:tr>
              <a:tr h="231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G0512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G0512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G2214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99484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310935145"/>
                  </a:ext>
                </a:extLst>
              </a:tr>
              <a:tr h="2313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09190396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716671EF-F6A8-4CD1-9706-07B4170A4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2719" y="190743"/>
            <a:ext cx="530061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Codes to bill for Collaborative care case management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FFS medical practices—including Medicaid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AAD69B-C051-42E5-ABD4-0CF7C0EB2462}"/>
              </a:ext>
            </a:extLst>
          </p:cNvPr>
          <p:cNvSpPr txBox="1"/>
          <p:nvPr/>
        </p:nvSpPr>
        <p:spPr>
          <a:xfrm>
            <a:off x="2912399" y="3734716"/>
            <a:ext cx="796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FQHC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397686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jrBQ.dAqeXeRFhydloXb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339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think-cell Slide</vt:lpstr>
      <vt:lpstr>Collaborative Care:   CAHA Overview 11/18/21</vt:lpstr>
      <vt:lpstr>What is the Collaborative Care Model?</vt:lpstr>
      <vt:lpstr>BCBSM status to 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Beecroft, William T M.D.</dc:creator>
  <cp:lastModifiedBy>Capital Area Health Alliance</cp:lastModifiedBy>
  <cp:revision>5</cp:revision>
  <dcterms:created xsi:type="dcterms:W3CDTF">2021-11-09T14:28:49Z</dcterms:created>
  <dcterms:modified xsi:type="dcterms:W3CDTF">2022-02-08T00:53:49Z</dcterms:modified>
</cp:coreProperties>
</file>