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8" r:id="rId2"/>
    <p:sldId id="2145727357" r:id="rId3"/>
    <p:sldId id="2145727358" r:id="rId4"/>
    <p:sldId id="257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2FEDFA9-D613-48A9-AD24-844C778F2F4E}" v="4" dt="2022-02-08T00:53:44.68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68" autoAdjust="0"/>
    <p:restoredTop sz="94660"/>
  </p:normalViewPr>
  <p:slideViewPr>
    <p:cSldViewPr snapToGrid="0">
      <p:cViewPr varScale="1">
        <p:scale>
          <a:sx n="76" d="100"/>
          <a:sy n="76" d="100"/>
        </p:scale>
        <p:origin x="101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y Anne Ford" userId="9fe311aa4ba78a25" providerId="LiveId" clId="{419BD102-1203-4469-A67A-59D861BE2CCE}"/>
    <pc:docChg chg="modSld">
      <pc:chgData name="Mary Anne Ford" userId="9fe311aa4ba78a25" providerId="LiveId" clId="{419BD102-1203-4469-A67A-59D861BE2CCE}" dt="2022-01-30T22:16:21.850" v="0" actId="20577"/>
      <pc:docMkLst>
        <pc:docMk/>
      </pc:docMkLst>
      <pc:sldChg chg="modSp mod">
        <pc:chgData name="Mary Anne Ford" userId="9fe311aa4ba78a25" providerId="LiveId" clId="{419BD102-1203-4469-A67A-59D861BE2CCE}" dt="2022-01-30T22:16:21.850" v="0" actId="20577"/>
        <pc:sldMkLst>
          <pc:docMk/>
          <pc:sldMk cId="4162862942" sldId="2145727357"/>
        </pc:sldMkLst>
        <pc:spChg chg="mod">
          <ac:chgData name="Mary Anne Ford" userId="9fe311aa4ba78a25" providerId="LiveId" clId="{419BD102-1203-4469-A67A-59D861BE2CCE}" dt="2022-01-30T22:16:21.850" v="0" actId="20577"/>
          <ac:spMkLst>
            <pc:docMk/>
            <pc:sldMk cId="4162862942" sldId="2145727357"/>
            <ac:spMk id="7" creationId="{86B59883-CCE6-4EED-9344-863329D708FF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1B78CA-5936-4953-A473-64DF706411B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45921C3-BA00-4402-8CCE-E99B1C5E587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7C1754-880F-4F0E-9576-CBCECA33E9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A084E-F2EF-4857-B85F-EA56C276FF53}" type="datetimeFigureOut">
              <a:rPr lang="en-US" smtClean="0"/>
              <a:t>2/7/2022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1976D9-CCA5-4B48-BC73-08629AEAF3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8AD005-38BB-45DF-BC8B-79074472BE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886C5-0B72-41F5-8EEF-18EE47C9CA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46190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EE8CD6-AD3F-44E7-97EE-FE733FEA8A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CA1779A-DA52-4FA6-A54F-D0805313B52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0DCCB4-D6B1-40AC-BF26-07BC9F1998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A084E-F2EF-4857-B85F-EA56C276FF53}" type="datetimeFigureOut">
              <a:rPr lang="en-US" smtClean="0"/>
              <a:t>2/7/2022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4EA89E-6D6D-46EB-8A89-CFE0F9154A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3B93C0-AB67-40DB-ACA0-26D0A392D9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886C5-0B72-41F5-8EEF-18EE47C9CA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3824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1089942-7DF7-49A2-9CBA-75DDBF1737E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DC1F81C-46B7-4096-9933-50B847C99BB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669BC9-FDF0-45D4-8AF8-2DB4653A93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A084E-F2EF-4857-B85F-EA56C276FF53}" type="datetimeFigureOut">
              <a:rPr lang="en-US" smtClean="0"/>
              <a:t>2/7/2022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652983-3211-4A9B-B2D2-02B2E81CDC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CCF8FE-C5F4-4620-8E7C-3C67A16796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886C5-0B72-41F5-8EEF-18EE47C9CA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18532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257AB8-779B-4C98-80EB-544C1A1342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E1C45F-9BE2-4BFA-AB9B-DFBB15686B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94B669-6575-4077-A5B5-5BDEB58E08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A084E-F2EF-4857-B85F-EA56C276FF53}" type="datetimeFigureOut">
              <a:rPr lang="en-US" smtClean="0"/>
              <a:t>2/7/2022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6D48BD-517F-4957-A660-27F729CB54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88C0D5-D8F7-49A8-AFB0-7FBA38E91E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886C5-0B72-41F5-8EEF-18EE47C9CA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10124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891147-B89D-4F0E-AE09-99CD105E50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75088CB-9BAC-453F-B4B8-CDD41A000C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24B708-D2CB-44C7-9063-3B7FEB26C7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A084E-F2EF-4857-B85F-EA56C276FF53}" type="datetimeFigureOut">
              <a:rPr lang="en-US" smtClean="0"/>
              <a:t>2/7/2022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35CB3C-DCED-42DE-9C9D-621A1D9DF0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81BEAE-7537-4DA6-ADFA-28D59E0916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886C5-0B72-41F5-8EEF-18EE47C9CA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62784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63FC8C-28FC-412A-931B-E635693FE9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C49FE3-0395-455B-9808-F946D4B47DB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4107E84-4EA8-4196-9748-67C3DA02B63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44C80DD-6162-442C-ABDA-91090770A8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A084E-F2EF-4857-B85F-EA56C276FF53}" type="datetimeFigureOut">
              <a:rPr lang="en-US" smtClean="0"/>
              <a:t>2/7/2022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BA73D1B-5B30-4F10-B2C1-4442BAA0C5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E8C42AE-F8FA-4503-86EE-23CD1ECBD7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886C5-0B72-41F5-8EEF-18EE47C9CA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49837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4B1A33-BBA8-44A9-B247-9C9582C130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82E9419-B24E-4C0B-A0D2-4717ADDAEB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5DB804A-E899-4585-A049-BEC6EA73AF6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B38B1AA-C990-425D-A7D5-C96EFC66E65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3F8BF8E-04A1-4519-A668-038F25CA896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C328F9F-0AAD-4131-9B5A-819DACA46C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A084E-F2EF-4857-B85F-EA56C276FF53}" type="datetimeFigureOut">
              <a:rPr lang="en-US" smtClean="0"/>
              <a:t>2/7/2022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382D653-E15A-4ED6-B2D0-A958E444AD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730475F-8E66-422C-A728-9B5406589A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886C5-0B72-41F5-8EEF-18EE47C9CA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05533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21C665-CE99-42BD-AFA1-BFAFA7D589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1A25749-6645-424C-94D6-114D37ED33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A084E-F2EF-4857-B85F-EA56C276FF53}" type="datetimeFigureOut">
              <a:rPr lang="en-US" smtClean="0"/>
              <a:t>2/7/2022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2BF77EB-C826-481D-A4B6-2B65B8B938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3EE65E6-E44B-4CFE-8127-DD7FDC9C43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886C5-0B72-41F5-8EEF-18EE47C9CA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59131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F7C8C91-7DE1-436F-8F42-CA620CEDDC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A084E-F2EF-4857-B85F-EA56C276FF53}" type="datetimeFigureOut">
              <a:rPr lang="en-US" smtClean="0"/>
              <a:t>2/7/2022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36A221B-C2A8-4535-99A2-97ED4F7F11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768DBF7-1954-49B5-A16C-A5DA1B3A7D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886C5-0B72-41F5-8EEF-18EE47C9CA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36485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F039F4-5AAC-4905-A65A-08E29B08A2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CE91A1-C91C-4BCF-BC72-78BA55B3CD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C4B6CEC-0A3B-4248-8142-8F9B3D05224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A51C5C4-342B-4DAA-8C0B-893C883FA6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A084E-F2EF-4857-B85F-EA56C276FF53}" type="datetimeFigureOut">
              <a:rPr lang="en-US" smtClean="0"/>
              <a:t>2/7/2022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263C20D-482E-4236-9072-190CB22AB1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C82D351-264D-45EA-ACC7-0BB7EAEF57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886C5-0B72-41F5-8EEF-18EE47C9CA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54118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11F3AA-258D-4CA0-806F-6787F84A0F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AB6B21A-4AFD-4A0F-AAD6-93874972BF4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FCAB9FE-D54F-4413-95A2-B5125303E5B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29C035C-DC51-4A3D-B8AD-4DB9EF6866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A084E-F2EF-4857-B85F-EA56C276FF53}" type="datetimeFigureOut">
              <a:rPr lang="en-US" smtClean="0"/>
              <a:t>2/7/2022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83862A5-DFAC-46C4-A9CE-ADAE01459C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4FB79E5-02BD-4C15-AC14-C83A6AA328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886C5-0B72-41F5-8EEF-18EE47C9CA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32342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F3E378C-E1BB-4BD8-A379-564B26BB59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691BBAF-0425-43BE-B59F-186AD7672F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C9BB75-06A8-4E00-8674-37C81425F65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0A084E-F2EF-4857-B85F-EA56C276FF53}" type="datetimeFigureOut">
              <a:rPr lang="en-US" smtClean="0"/>
              <a:t>2/7/2022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7A2511-6F8D-4079-82FC-4CAE2D3B7B8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9EDC9B-EA2B-4F46-B419-3CCEF513EBF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3886C5-0B72-41F5-8EEF-18EE47C9CA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73743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ct 6" hidden="1">
            <a:extLst>
              <a:ext uri="{FF2B5EF4-FFF2-40B4-BE49-F238E27FC236}">
                <a16:creationId xmlns:a16="http://schemas.microsoft.com/office/drawing/2014/main" id="{D019D103-4A6F-4203-B00F-7F07F21A9C49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" imgW="395" imgH="396" progId="TCLayout.ActiveDocument.1">
                  <p:embed/>
                </p:oleObj>
              </mc:Choice>
              <mc:Fallback>
                <p:oleObj name="think-cell Slide" r:id="rId4" imgW="395" imgH="396" progId="TCLayout.ActiveDocument.1">
                  <p:embed/>
                  <p:pic>
                    <p:nvPicPr>
                      <p:cNvPr id="7" name="Object 6" hidden="1">
                        <a:extLst>
                          <a:ext uri="{FF2B5EF4-FFF2-40B4-BE49-F238E27FC236}">
                            <a16:creationId xmlns:a16="http://schemas.microsoft.com/office/drawing/2014/main" id="{D019D103-4A6F-4203-B00F-7F07F21A9C49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5" hidden="1">
            <a:extLst>
              <a:ext uri="{FF2B5EF4-FFF2-40B4-BE49-F238E27FC236}">
                <a16:creationId xmlns:a16="http://schemas.microsoft.com/office/drawing/2014/main" id="{CB23977D-7CB8-4D9E-8595-3E57B898507D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numCol="1" spcCol="0" rtlCol="0" anchor="ctr" anchorCtr="0">
            <a:noAutofit/>
          </a:bodyPr>
          <a:lstStyle/>
          <a:p>
            <a:pPr algn="ctr"/>
            <a:endParaRPr lang="en-US" sz="3600" b="1" dirty="0">
              <a:latin typeface="Arial" panose="020B0604020202020204" pitchFamily="34" charset="0"/>
              <a:ea typeface="+mj-ea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59C8632-489F-420F-96AC-83265A9C91C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381125"/>
          </a:xfrm>
        </p:spPr>
        <p:txBody>
          <a:bodyPr>
            <a:normAutofit fontScale="90000"/>
          </a:bodyPr>
          <a:lstStyle/>
          <a:p>
            <a:r>
              <a:rPr lang="en-US" altLang="en-US" dirty="0">
                <a:solidFill>
                  <a:srgbClr val="0086B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Collaborative Care:  </a:t>
            </a:r>
            <a:br>
              <a:rPr lang="en-US" altLang="en-US" dirty="0">
                <a:solidFill>
                  <a:srgbClr val="0086BE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dirty="0">
                <a:solidFill>
                  <a:srgbClr val="0086B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CAHA Overview 11/18/21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D4174E6-66EE-4005-B28E-03DB33CA3A1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429000"/>
            <a:ext cx="9144000" cy="1655762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00000"/>
              </a:lnSpc>
              <a:spcAft>
                <a:spcPts val="200"/>
              </a:spcAft>
              <a:defRPr/>
            </a:pPr>
            <a:endParaRPr lang="en-US" dirty="0"/>
          </a:p>
          <a:p>
            <a:pPr>
              <a:lnSpc>
                <a:spcPct val="100000"/>
              </a:lnSpc>
              <a:spcAft>
                <a:spcPts val="200"/>
              </a:spcAft>
              <a:defRPr/>
            </a:pPr>
            <a:r>
              <a:rPr lang="en-US" dirty="0"/>
              <a:t>William Beecroft, M.D., D.L.F.A.P.A.</a:t>
            </a:r>
            <a:br>
              <a:rPr lang="en-US" dirty="0"/>
            </a:br>
            <a:r>
              <a:rPr lang="en-US" dirty="0"/>
              <a:t>Medical Director, Behavioral Health Strategy and Planning</a:t>
            </a:r>
          </a:p>
          <a:p>
            <a:pPr>
              <a:lnSpc>
                <a:spcPct val="100000"/>
              </a:lnSpc>
              <a:spcAft>
                <a:spcPts val="200"/>
              </a:spcAft>
              <a:defRPr/>
            </a:pPr>
            <a:r>
              <a:rPr lang="en-US" dirty="0"/>
              <a:t>BCBSM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49147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4434DA-3A08-4AE0-AEE9-A6605C165F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0127" y="162043"/>
            <a:ext cx="8534400" cy="581705"/>
          </a:xfrm>
        </p:spPr>
        <p:txBody>
          <a:bodyPr>
            <a:normAutofit fontScale="90000"/>
          </a:bodyPr>
          <a:lstStyle/>
          <a:p>
            <a:r>
              <a:rPr lang="en-US" dirty="0"/>
              <a:t>What is the Collaborative Care Model?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BE2EC1D-51FB-4615-B3D9-FEC84133EFE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1828800" y="6517324"/>
            <a:ext cx="8534400" cy="365125"/>
          </a:xfrm>
        </p:spPr>
        <p:txBody>
          <a:bodyPr/>
          <a:lstStyle/>
          <a:p>
            <a:pPr>
              <a:defRPr/>
            </a:pPr>
            <a:r>
              <a:rPr lang="en-US" dirty="0"/>
              <a:t>Blue Cross Blue Shield of Michigan and Blue Care Network are nonprofit corporations and independent licensees of the Blue Cross and Blue Shield Association. 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86B59883-CCE6-4EED-9344-863329D708FF}"/>
              </a:ext>
            </a:extLst>
          </p:cNvPr>
          <p:cNvSpPr txBox="1">
            <a:spLocks/>
          </p:cNvSpPr>
          <p:nvPr/>
        </p:nvSpPr>
        <p:spPr bwMode="auto">
          <a:xfrm>
            <a:off x="5917114" y="1263869"/>
            <a:ext cx="5794826" cy="39690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286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82CA"/>
              </a:buClr>
              <a:buFont typeface="Arial" pitchFamily="34" charset="0"/>
              <a:buChar char="•"/>
              <a:defRPr lang="en-US" sz="2000" kern="1200" dirty="0" smtClean="0">
                <a:solidFill>
                  <a:schemeClr val="tx1"/>
                </a:solidFill>
                <a:latin typeface="Arial"/>
                <a:ea typeface="MS PGothic" pitchFamily="34" charset="-128"/>
                <a:cs typeface="Arial"/>
              </a:defRPr>
            </a:lvl1pPr>
            <a:lvl2pPr marL="630238" indent="-230188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82CA"/>
              </a:buClr>
              <a:buFont typeface="Arial" pitchFamily="34" charset="0"/>
              <a:buChar char="-"/>
              <a:defRPr lang="en-US" sz="1800" kern="1200" dirty="0" smtClean="0">
                <a:solidFill>
                  <a:schemeClr val="tx1"/>
                </a:solidFill>
                <a:latin typeface="Arial"/>
                <a:ea typeface="MS PGothic" pitchFamily="34" charset="-128"/>
                <a:cs typeface="Arial"/>
              </a:defRPr>
            </a:lvl2pPr>
            <a:lvl3pPr marL="803275" indent="-17145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82CA"/>
              </a:buClr>
              <a:buFont typeface="Arial" pitchFamily="34" charset="0"/>
              <a:buChar char="–"/>
              <a:defRPr lang="en-US" sz="1600" kern="1200" dirty="0" smtClean="0">
                <a:solidFill>
                  <a:schemeClr val="tx1"/>
                </a:solidFill>
                <a:latin typeface="Arial"/>
                <a:ea typeface="MS PGothic" pitchFamily="34" charset="-128"/>
                <a:cs typeface="Arial"/>
              </a:defRPr>
            </a:lvl3pPr>
            <a:lvl4pPr marL="974725" indent="-17145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82CA"/>
              </a:buClr>
              <a:buFont typeface="Arial" pitchFamily="34" charset="0"/>
              <a:buChar char="•"/>
              <a:defRPr lang="en-US" sz="1400" kern="1200" dirty="0" smtClean="0">
                <a:solidFill>
                  <a:schemeClr val="tx1"/>
                </a:solidFill>
                <a:latin typeface="Arial"/>
                <a:ea typeface="MS PGothic" pitchFamily="34" charset="-128"/>
                <a:cs typeface="Arial"/>
              </a:defRPr>
            </a:lvl4pPr>
            <a:lvl5pPr marL="1196975" indent="-173038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82CA"/>
              </a:buClr>
              <a:buFont typeface="Arial" pitchFamily="34" charset="0"/>
              <a:buChar char="»"/>
              <a:defRPr lang="en-US" sz="1200" kern="1200" dirty="0">
                <a:solidFill>
                  <a:schemeClr val="tx1"/>
                </a:solidFill>
                <a:latin typeface="Arial"/>
                <a:ea typeface="MS PGothic" pitchFamily="34" charset="-128"/>
                <a:cs typeface="Arial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66C59BE-4640-4CF1-BCC9-D6BDE7A67FC6}"/>
              </a:ext>
            </a:extLst>
          </p:cNvPr>
          <p:cNvSpPr txBox="1"/>
          <p:nvPr/>
        </p:nvSpPr>
        <p:spPr>
          <a:xfrm>
            <a:off x="5917114" y="4860519"/>
            <a:ext cx="571862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 defTabSz="457200" eaLnBrk="1" hangingPunct="1">
              <a:spcBef>
                <a:spcPct val="20000"/>
              </a:spcBef>
              <a:buClr>
                <a:srgbClr val="0082CA"/>
              </a:buClr>
              <a:buFont typeface="Arial" pitchFamily="34" charset="0"/>
              <a:buChar char="•"/>
            </a:pPr>
            <a:r>
              <a:rPr lang="en-US" dirty="0">
                <a:ea typeface="MS PGothic" pitchFamily="34" charset="-128"/>
                <a:cs typeface="Arial" panose="020B0604020202020204" pitchFamily="34" charset="0"/>
              </a:rPr>
              <a:t>The PCP office bills the Collaborative Care codes and reimburses the psychiatrist; </a:t>
            </a:r>
            <a:r>
              <a:rPr lang="en-US" dirty="0">
                <a:solidFill>
                  <a:schemeClr val="tx2"/>
                </a:solidFill>
                <a:ea typeface="MS PGothic" pitchFamily="34" charset="-128"/>
                <a:cs typeface="Arial" panose="020B0604020202020204" pitchFamily="34" charset="0"/>
              </a:rPr>
              <a:t>the psychiatrist does not bill the insurer for his or her time</a:t>
            </a:r>
          </a:p>
        </p:txBody>
      </p:sp>
      <p:sp>
        <p:nvSpPr>
          <p:cNvPr id="10" name="Slide Number Placeholder 3">
            <a:extLst>
              <a:ext uri="{FF2B5EF4-FFF2-40B4-BE49-F238E27FC236}">
                <a16:creationId xmlns:a16="http://schemas.microsoft.com/office/drawing/2014/main" id="{E4C27271-CD3D-406C-948A-331FB38412C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1711940" y="6334762"/>
            <a:ext cx="381000" cy="365125"/>
          </a:xfrm>
        </p:spPr>
        <p:txBody>
          <a:bodyPr/>
          <a:lstStyle/>
          <a:p>
            <a:pPr>
              <a:defRPr/>
            </a:pPr>
            <a:fld id="{FE6F3097-1222-48B1-87B0-F91738EBB743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pic>
        <p:nvPicPr>
          <p:cNvPr id="11" name="Content Placeholder 10" descr="A screenshot of a cell phone&#10;&#10;Description automatically generated">
            <a:extLst>
              <a:ext uri="{FF2B5EF4-FFF2-40B4-BE49-F238E27FC236}">
                <a16:creationId xmlns:a16="http://schemas.microsoft.com/office/drawing/2014/main" id="{AA513AE1-3F79-4576-8A4C-0D7FFEF4235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22379" t="7041" r="20257" b="-17348"/>
          <a:stretch/>
        </p:blipFill>
        <p:spPr>
          <a:xfrm>
            <a:off x="377372" y="1085374"/>
            <a:ext cx="4606108" cy="5113338"/>
          </a:xfrm>
          <a:prstGeom prst="flowChartDelay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6B138172-BB5D-4AD6-8906-20363B6A3D45}"/>
              </a:ext>
            </a:extLst>
          </p:cNvPr>
          <p:cNvSpPr txBox="1"/>
          <p:nvPr/>
        </p:nvSpPr>
        <p:spPr>
          <a:xfrm>
            <a:off x="618860" y="5504860"/>
            <a:ext cx="31894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* New elements of the team process utilized in the Collaborative Care model</a:t>
            </a:r>
          </a:p>
        </p:txBody>
      </p:sp>
      <p:sp>
        <p:nvSpPr>
          <p:cNvPr id="13" name="Footer Placeholder 3">
            <a:extLst>
              <a:ext uri="{FF2B5EF4-FFF2-40B4-BE49-F238E27FC236}">
                <a16:creationId xmlns:a16="http://schemas.microsoft.com/office/drawing/2014/main" id="{D9246A91-852F-4B05-BBE5-3DBEF22C434F}"/>
              </a:ext>
            </a:extLst>
          </p:cNvPr>
          <p:cNvSpPr txBox="1">
            <a:spLocks/>
          </p:cNvSpPr>
          <p:nvPr/>
        </p:nvSpPr>
        <p:spPr>
          <a:xfrm>
            <a:off x="1828800" y="6494146"/>
            <a:ext cx="8534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ctr" rtl="0" eaLnBrk="0" fontAlgn="auto" hangingPunct="0">
              <a:spcBef>
                <a:spcPts val="0"/>
              </a:spcBef>
              <a:spcAft>
                <a:spcPts val="0"/>
              </a:spcAft>
              <a:defRPr sz="800" kern="1200">
                <a:solidFill>
                  <a:srgbClr val="6EC4E9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dirty="0"/>
              <a:t>Blue Cross Blue Shield of Michigan and Blue Care Network are nonprofit corporations and independent licensees of the Blue Cross and Blue Shield Association. </a:t>
            </a:r>
          </a:p>
        </p:txBody>
      </p:sp>
    </p:spTree>
    <p:extLst>
      <p:ext uri="{BB962C8B-B14F-4D97-AF65-F5344CB8AC3E}">
        <p14:creationId xmlns:p14="http://schemas.microsoft.com/office/powerpoint/2010/main" val="41628629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7E4B99-9401-49B4-9D9B-2ED35CB7AD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BCBSM status to date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7D0360-D4DA-413C-BF69-68E17D604E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Approximately 275 traditional CoCare practices trained and operational. </a:t>
            </a:r>
          </a:p>
          <a:p>
            <a:r>
              <a:rPr lang="en-US" dirty="0"/>
              <a:t>1200 providers trained</a:t>
            </a:r>
          </a:p>
          <a:p>
            <a:r>
              <a:rPr lang="en-US" dirty="0"/>
              <a:t>800 providers paid incentive for utilizing the CoCare codes and enrolling patients</a:t>
            </a:r>
          </a:p>
          <a:p>
            <a:r>
              <a:rPr lang="en-US" dirty="0"/>
              <a:t>8400 patients enrolled currently</a:t>
            </a:r>
          </a:p>
          <a:p>
            <a:r>
              <a:rPr lang="en-US" dirty="0"/>
              <a:t>20 Pediatrics practices trained since Aug of 2021 with new pediatrics module curriculum developed in collaboration with U of M and </a:t>
            </a:r>
            <a:r>
              <a:rPr lang="en-US" dirty="0" err="1"/>
              <a:t>MiCCSi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2960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BA6D95BD-5E47-4BAD-A4D4-7182713E9230}"/>
              </a:ext>
            </a:extLst>
          </p:cNvPr>
          <p:cNvSpPr txBox="1"/>
          <p:nvPr/>
        </p:nvSpPr>
        <p:spPr>
          <a:xfrm>
            <a:off x="605928" y="616944"/>
            <a:ext cx="11226188" cy="59601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6AA27A45-EE11-47EE-AADA-0B8F2BAC337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0841385"/>
              </p:ext>
            </p:extLst>
          </p:nvPr>
        </p:nvGraphicFramePr>
        <p:xfrm>
          <a:off x="2912401" y="4154319"/>
          <a:ext cx="7961247" cy="185091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92083">
                  <a:extLst>
                    <a:ext uri="{9D8B030D-6E8A-4147-A177-3AD203B41FA5}">
                      <a16:colId xmlns:a16="http://schemas.microsoft.com/office/drawing/2014/main" val="2037339515"/>
                    </a:ext>
                  </a:extLst>
                </a:gridCol>
                <a:gridCol w="1592083">
                  <a:extLst>
                    <a:ext uri="{9D8B030D-6E8A-4147-A177-3AD203B41FA5}">
                      <a16:colId xmlns:a16="http://schemas.microsoft.com/office/drawing/2014/main" val="3539548247"/>
                    </a:ext>
                  </a:extLst>
                </a:gridCol>
                <a:gridCol w="1592083">
                  <a:extLst>
                    <a:ext uri="{9D8B030D-6E8A-4147-A177-3AD203B41FA5}">
                      <a16:colId xmlns:a16="http://schemas.microsoft.com/office/drawing/2014/main" val="1058060922"/>
                    </a:ext>
                  </a:extLst>
                </a:gridCol>
                <a:gridCol w="1592083">
                  <a:extLst>
                    <a:ext uri="{9D8B030D-6E8A-4147-A177-3AD203B41FA5}">
                      <a16:colId xmlns:a16="http://schemas.microsoft.com/office/drawing/2014/main" val="3684191949"/>
                    </a:ext>
                  </a:extLst>
                </a:gridCol>
                <a:gridCol w="1592915">
                  <a:extLst>
                    <a:ext uri="{9D8B030D-6E8A-4147-A177-3AD203B41FA5}">
                      <a16:colId xmlns:a16="http://schemas.microsoft.com/office/drawing/2014/main" val="2481817771"/>
                    </a:ext>
                  </a:extLst>
                </a:gridCol>
              </a:tblGrid>
              <a:tr h="148794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</a:rPr>
                        <a:t>Initial month assessment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</a:rPr>
                        <a:t>Subsequent month first hour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</a:rPr>
                        <a:t>Initial and subsequent month ½ hour add on code(bill units to encompass time utilized in the month) once initial code time utilized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</a:rPr>
                        <a:t>Initial and subsequent month less than 30 minutes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</a:rPr>
                        <a:t>General case management code less than 20 min/month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202039271"/>
                  </a:ext>
                </a:extLst>
              </a:tr>
              <a:tr h="15665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</a:rPr>
                        <a:t>99492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</a:rPr>
                        <a:t>99493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99494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</a:rPr>
                        <a:t>G2214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99484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94647824"/>
                  </a:ext>
                </a:extLst>
              </a:tr>
              <a:tr h="15665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45417612"/>
                  </a:ext>
                </a:extLst>
              </a:tr>
            </a:tbl>
          </a:graphicData>
        </a:graphic>
      </p:graphicFrame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906D2A70-3ADF-4F59-9FB5-F6F3D62B568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658290"/>
              </p:ext>
            </p:extLst>
          </p:nvPr>
        </p:nvGraphicFramePr>
        <p:xfrm>
          <a:off x="2912400" y="1074143"/>
          <a:ext cx="7961247" cy="266057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92083">
                  <a:extLst>
                    <a:ext uri="{9D8B030D-6E8A-4147-A177-3AD203B41FA5}">
                      <a16:colId xmlns:a16="http://schemas.microsoft.com/office/drawing/2014/main" val="407409659"/>
                    </a:ext>
                  </a:extLst>
                </a:gridCol>
                <a:gridCol w="1592083">
                  <a:extLst>
                    <a:ext uri="{9D8B030D-6E8A-4147-A177-3AD203B41FA5}">
                      <a16:colId xmlns:a16="http://schemas.microsoft.com/office/drawing/2014/main" val="2493094956"/>
                    </a:ext>
                  </a:extLst>
                </a:gridCol>
                <a:gridCol w="1592083">
                  <a:extLst>
                    <a:ext uri="{9D8B030D-6E8A-4147-A177-3AD203B41FA5}">
                      <a16:colId xmlns:a16="http://schemas.microsoft.com/office/drawing/2014/main" val="548336970"/>
                    </a:ext>
                  </a:extLst>
                </a:gridCol>
                <a:gridCol w="1592083">
                  <a:extLst>
                    <a:ext uri="{9D8B030D-6E8A-4147-A177-3AD203B41FA5}">
                      <a16:colId xmlns:a16="http://schemas.microsoft.com/office/drawing/2014/main" val="2519860447"/>
                    </a:ext>
                  </a:extLst>
                </a:gridCol>
                <a:gridCol w="1592915">
                  <a:extLst>
                    <a:ext uri="{9D8B030D-6E8A-4147-A177-3AD203B41FA5}">
                      <a16:colId xmlns:a16="http://schemas.microsoft.com/office/drawing/2014/main" val="2284787394"/>
                    </a:ext>
                  </a:extLst>
                </a:gridCol>
              </a:tblGrid>
              <a:tr h="219779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</a:rPr>
                        <a:t>Initial month assessment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</a:rPr>
                        <a:t>Subsequent month first hour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</a:rPr>
                        <a:t>Initial and subsequent month ½ hour add on code(bill units to encompass time utilized in the month) once initial code time utilized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</a:rPr>
                        <a:t>Initial and subsequent month less than 30 minutes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</a:rPr>
                        <a:t>General case management code less than 20 min/month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</a:rPr>
                        <a:t>(may not work if clinic receives prospective payment funds)(PMPM)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2786227979"/>
                  </a:ext>
                </a:extLst>
              </a:tr>
              <a:tr h="23138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</a:rPr>
                        <a:t>G0512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chemeClr val="tx1"/>
                          </a:solidFill>
                          <a:effectLst/>
                        </a:rPr>
                        <a:t>G0512</a:t>
                      </a:r>
                      <a:endParaRPr lang="en-US" sz="1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chemeClr val="tx1"/>
                          </a:solidFill>
                          <a:effectLst/>
                        </a:rPr>
                        <a:t>G2214</a:t>
                      </a:r>
                      <a:endParaRPr lang="en-US" sz="1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chemeClr val="tx1"/>
                          </a:solidFill>
                          <a:effectLst/>
                        </a:rPr>
                        <a:t>N/A</a:t>
                      </a:r>
                      <a:endParaRPr lang="en-US" sz="1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</a:rPr>
                        <a:t>99484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2310935145"/>
                  </a:ext>
                </a:extLst>
              </a:tr>
              <a:tr h="23138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4009190396"/>
                  </a:ext>
                </a:extLst>
              </a:tr>
            </a:tbl>
          </a:graphicData>
        </a:graphic>
      </p:graphicFrame>
      <p:sp>
        <p:nvSpPr>
          <p:cNvPr id="8" name="Rectangle 2">
            <a:extLst>
              <a:ext uri="{FF2B5EF4-FFF2-40B4-BE49-F238E27FC236}">
                <a16:creationId xmlns:a16="http://schemas.microsoft.com/office/drawing/2014/main" id="{716671EF-F6A8-4CD1-9706-07B4170A45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12719" y="190743"/>
            <a:ext cx="5300618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Codes to bill for Collaborative care case management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 FFS medical practices—including Medicaid</a:t>
            </a:r>
            <a:endParaRPr kumimoji="0" lang="en-US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EAAD69B-C051-42E5-ABD4-0CF7C0EB2462}"/>
              </a:ext>
            </a:extLst>
          </p:cNvPr>
          <p:cNvSpPr txBox="1"/>
          <p:nvPr/>
        </p:nvSpPr>
        <p:spPr>
          <a:xfrm>
            <a:off x="2912399" y="3734716"/>
            <a:ext cx="79612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 FQHC</a:t>
            </a:r>
            <a:endParaRPr kumimoji="0" lang="en-US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539768649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ijrBQ.dAqeXeRFhydloXbw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59</TotalTime>
  <Words>339</Words>
  <Application>Microsoft Office PowerPoint</Application>
  <PresentationFormat>Widescreen</PresentationFormat>
  <Paragraphs>52</Paragraphs>
  <Slides>4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think-cell Slide</vt:lpstr>
      <vt:lpstr>Collaborative Care:   CAHA Overview 11/18/21</vt:lpstr>
      <vt:lpstr>What is the Collaborative Care Model?</vt:lpstr>
      <vt:lpstr>BCBSM status to date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Beecroft, William T M.D.</dc:creator>
  <cp:lastModifiedBy>Capital Area Health Alliance</cp:lastModifiedBy>
  <cp:revision>5</cp:revision>
  <dcterms:created xsi:type="dcterms:W3CDTF">2021-11-09T14:28:49Z</dcterms:created>
  <dcterms:modified xsi:type="dcterms:W3CDTF">2022-02-08T00:53:49Z</dcterms:modified>
</cp:coreProperties>
</file>