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745" r:id="rId2"/>
    <p:sldId id="2747" r:id="rId3"/>
    <p:sldId id="2748" r:id="rId4"/>
    <p:sldId id="2746" r:id="rId5"/>
    <p:sldId id="619" r:id="rId6"/>
    <p:sldId id="351" r:id="rId7"/>
    <p:sldId id="333" r:id="rId8"/>
    <p:sldId id="2740" r:id="rId9"/>
    <p:sldId id="2739" r:id="rId10"/>
    <p:sldId id="335" r:id="rId11"/>
    <p:sldId id="2732" r:id="rId12"/>
    <p:sldId id="347" r:id="rId13"/>
    <p:sldId id="2736" r:id="rId14"/>
    <p:sldId id="2737" r:id="rId15"/>
    <p:sldId id="2742" r:id="rId16"/>
    <p:sldId id="399" r:id="rId17"/>
    <p:sldId id="408" r:id="rId18"/>
    <p:sldId id="330" r:id="rId19"/>
    <p:sldId id="2741" r:id="rId20"/>
    <p:sldId id="2744" r:id="rId21"/>
    <p:sldId id="31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2DECD-4F79-48CC-A655-3279518451F7}" v="4" dt="2022-02-08T00:46:17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60"/>
  </p:normalViewPr>
  <p:slideViewPr>
    <p:cSldViewPr snapToGrid="0">
      <p:cViewPr varScale="1">
        <p:scale>
          <a:sx n="96" d="100"/>
          <a:sy n="96" d="100"/>
        </p:scale>
        <p:origin x="389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ital Area Health Alliance" userId="130c15eb91c39f8a" providerId="LiveId" clId="{9652DECD-4F79-48CC-A655-3279518451F7}"/>
    <pc:docChg chg="modSld">
      <pc:chgData name="Capital Area Health Alliance" userId="130c15eb91c39f8a" providerId="LiveId" clId="{9652DECD-4F79-48CC-A655-3279518451F7}" dt="2022-02-08T00:44:56.786" v="2" actId="20577"/>
      <pc:docMkLst>
        <pc:docMk/>
      </pc:docMkLst>
      <pc:sldChg chg="modSp mod">
        <pc:chgData name="Capital Area Health Alliance" userId="130c15eb91c39f8a" providerId="LiveId" clId="{9652DECD-4F79-48CC-A655-3279518451F7}" dt="2022-02-08T00:44:44.920" v="1" actId="20577"/>
        <pc:sldMkLst>
          <pc:docMk/>
          <pc:sldMk cId="2484599646" sldId="2745"/>
        </pc:sldMkLst>
        <pc:spChg chg="mod">
          <ac:chgData name="Capital Area Health Alliance" userId="130c15eb91c39f8a" providerId="LiveId" clId="{9652DECD-4F79-48CC-A655-3279518451F7}" dt="2022-02-08T00:44:44.920" v="1" actId="20577"/>
          <ac:spMkLst>
            <pc:docMk/>
            <pc:sldMk cId="2484599646" sldId="2745"/>
            <ac:spMk id="2" creationId="{E1398A40-24F8-40DB-B790-D75942E9DCF0}"/>
          </ac:spMkLst>
        </pc:spChg>
      </pc:sldChg>
      <pc:sldChg chg="modSp mod">
        <pc:chgData name="Capital Area Health Alliance" userId="130c15eb91c39f8a" providerId="LiveId" clId="{9652DECD-4F79-48CC-A655-3279518451F7}" dt="2022-02-08T00:44:56.786" v="2" actId="20577"/>
        <pc:sldMkLst>
          <pc:docMk/>
          <pc:sldMk cId="507596951" sldId="2748"/>
        </pc:sldMkLst>
        <pc:spChg chg="mod">
          <ac:chgData name="Capital Area Health Alliance" userId="130c15eb91c39f8a" providerId="LiveId" clId="{9652DECD-4F79-48CC-A655-3279518451F7}" dt="2022-02-08T00:44:56.786" v="2" actId="20577"/>
          <ac:spMkLst>
            <pc:docMk/>
            <pc:sldMk cId="507596951" sldId="2748"/>
            <ac:spMk id="1536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5AD9E-40BD-48C2-9553-423DF857DD5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EDE5BA-6678-4FCB-B008-2EFF90531136}">
      <dgm:prSet/>
      <dgm:spPr/>
      <dgm:t>
        <a:bodyPr/>
        <a:lstStyle/>
        <a:p>
          <a:r>
            <a:rPr lang="en-US" b="0" i="0"/>
            <a:t>99484– Care management services for behavioral health conditions - At least 20 minutes of clinical staff time per calendar month. Must include: </a:t>
          </a:r>
          <a:endParaRPr lang="en-US"/>
        </a:p>
      </dgm:t>
    </dgm:pt>
    <dgm:pt modelId="{CCE222D5-57CD-4D23-8563-FA2CD028C41D}" type="parTrans" cxnId="{93775B34-FA5E-4B8F-AF6B-DAF426B74396}">
      <dgm:prSet/>
      <dgm:spPr/>
      <dgm:t>
        <a:bodyPr/>
        <a:lstStyle/>
        <a:p>
          <a:endParaRPr lang="en-US"/>
        </a:p>
      </dgm:t>
    </dgm:pt>
    <dgm:pt modelId="{077EF8B5-6BF3-4165-BF45-54185B20DE87}" type="sibTrans" cxnId="{93775B34-FA5E-4B8F-AF6B-DAF426B74396}">
      <dgm:prSet/>
      <dgm:spPr/>
      <dgm:t>
        <a:bodyPr/>
        <a:lstStyle/>
        <a:p>
          <a:endParaRPr lang="en-US"/>
        </a:p>
      </dgm:t>
    </dgm:pt>
    <dgm:pt modelId="{E28E3039-3AFC-416C-86A6-7930845B9D32}">
      <dgm:prSet/>
      <dgm:spPr/>
      <dgm:t>
        <a:bodyPr/>
        <a:lstStyle/>
        <a:p>
          <a:r>
            <a:rPr lang="en-US" b="0" i="0"/>
            <a:t>• Initial assessment or follow-up monitoring, including use of applicable validated rating scales; </a:t>
          </a:r>
          <a:endParaRPr lang="en-US"/>
        </a:p>
      </dgm:t>
    </dgm:pt>
    <dgm:pt modelId="{77E4353D-38E1-4960-A91A-62A25CAC1206}" type="parTrans" cxnId="{DBFDAE3E-E642-4088-8C1D-514D77E2E00C}">
      <dgm:prSet/>
      <dgm:spPr/>
      <dgm:t>
        <a:bodyPr/>
        <a:lstStyle/>
        <a:p>
          <a:endParaRPr lang="en-US"/>
        </a:p>
      </dgm:t>
    </dgm:pt>
    <dgm:pt modelId="{5D885BD0-0785-4396-A99A-1BB4E744E35B}" type="sibTrans" cxnId="{DBFDAE3E-E642-4088-8C1D-514D77E2E00C}">
      <dgm:prSet/>
      <dgm:spPr/>
      <dgm:t>
        <a:bodyPr/>
        <a:lstStyle/>
        <a:p>
          <a:endParaRPr lang="en-US"/>
        </a:p>
      </dgm:t>
    </dgm:pt>
    <dgm:pt modelId="{261AD615-8D3A-43C8-8701-D05DDE1CEF56}">
      <dgm:prSet/>
      <dgm:spPr/>
      <dgm:t>
        <a:bodyPr/>
        <a:lstStyle/>
        <a:p>
          <a:r>
            <a:rPr lang="en-US" b="0" i="0"/>
            <a:t>• Behavioral health care planning in relation to behavioral/psychiatric health problems, including revision for patients who are not progressing or whose status changes; </a:t>
          </a:r>
          <a:endParaRPr lang="en-US"/>
        </a:p>
      </dgm:t>
    </dgm:pt>
    <dgm:pt modelId="{0A5CD72A-FECD-4194-ABDB-E907CA26D2E0}" type="parTrans" cxnId="{739F8017-0B30-4794-9473-C44260DBAC08}">
      <dgm:prSet/>
      <dgm:spPr/>
      <dgm:t>
        <a:bodyPr/>
        <a:lstStyle/>
        <a:p>
          <a:endParaRPr lang="en-US"/>
        </a:p>
      </dgm:t>
    </dgm:pt>
    <dgm:pt modelId="{DA01E4C4-8E63-4EF2-AA71-CA968A220EC4}" type="sibTrans" cxnId="{739F8017-0B30-4794-9473-C44260DBAC08}">
      <dgm:prSet/>
      <dgm:spPr/>
      <dgm:t>
        <a:bodyPr/>
        <a:lstStyle/>
        <a:p>
          <a:endParaRPr lang="en-US"/>
        </a:p>
      </dgm:t>
    </dgm:pt>
    <dgm:pt modelId="{2CC1FC91-0F24-43E6-A649-3C386A04E489}">
      <dgm:prSet/>
      <dgm:spPr/>
      <dgm:t>
        <a:bodyPr/>
        <a:lstStyle/>
        <a:p>
          <a:r>
            <a:rPr lang="en-US" b="0" i="0"/>
            <a:t>• Facilitating and coordinating treatment such as psychotherapy, pharmacotherapy, counseling and/or psychiatric consultation; and </a:t>
          </a:r>
          <a:endParaRPr lang="en-US"/>
        </a:p>
      </dgm:t>
    </dgm:pt>
    <dgm:pt modelId="{1DE53D61-F4DF-420C-8E46-22C4A9536296}" type="parTrans" cxnId="{4C0A1EFF-59C9-4924-A55B-4222BA759044}">
      <dgm:prSet/>
      <dgm:spPr/>
      <dgm:t>
        <a:bodyPr/>
        <a:lstStyle/>
        <a:p>
          <a:endParaRPr lang="en-US"/>
        </a:p>
      </dgm:t>
    </dgm:pt>
    <dgm:pt modelId="{60D27EAD-6AC3-44F1-9FF9-C76A7A1DD3ED}" type="sibTrans" cxnId="{4C0A1EFF-59C9-4924-A55B-4222BA759044}">
      <dgm:prSet/>
      <dgm:spPr/>
      <dgm:t>
        <a:bodyPr/>
        <a:lstStyle/>
        <a:p>
          <a:endParaRPr lang="en-US"/>
        </a:p>
      </dgm:t>
    </dgm:pt>
    <dgm:pt modelId="{A2A2430C-7DA1-4E81-AF3A-6E733B3A4CF4}">
      <dgm:prSet/>
      <dgm:spPr/>
      <dgm:t>
        <a:bodyPr/>
        <a:lstStyle/>
        <a:p>
          <a:r>
            <a:rPr lang="en-US" b="0" i="0"/>
            <a:t>• Continuity of care with a designated member of the care team.</a:t>
          </a:r>
          <a:endParaRPr lang="en-US"/>
        </a:p>
      </dgm:t>
    </dgm:pt>
    <dgm:pt modelId="{434888C6-5F19-4BB5-AC06-7DC7D821DE90}" type="parTrans" cxnId="{40A41B62-156F-4495-8291-4BD5B222355B}">
      <dgm:prSet/>
      <dgm:spPr/>
      <dgm:t>
        <a:bodyPr/>
        <a:lstStyle/>
        <a:p>
          <a:endParaRPr lang="en-US"/>
        </a:p>
      </dgm:t>
    </dgm:pt>
    <dgm:pt modelId="{4BE950E5-8F45-44C6-80E8-29E5C3E722DE}" type="sibTrans" cxnId="{40A41B62-156F-4495-8291-4BD5B222355B}">
      <dgm:prSet/>
      <dgm:spPr/>
      <dgm:t>
        <a:bodyPr/>
        <a:lstStyle/>
        <a:p>
          <a:endParaRPr lang="en-US"/>
        </a:p>
      </dgm:t>
    </dgm:pt>
    <dgm:pt modelId="{0F4A4AE1-D656-4CDE-B2A7-962FE51FBEBE}" type="pres">
      <dgm:prSet presAssocID="{4BC5AD9E-40BD-48C2-9553-423DF857DD51}" presName="linear" presStyleCnt="0">
        <dgm:presLayoutVars>
          <dgm:animLvl val="lvl"/>
          <dgm:resizeHandles val="exact"/>
        </dgm:presLayoutVars>
      </dgm:prSet>
      <dgm:spPr/>
    </dgm:pt>
    <dgm:pt modelId="{D4E5317D-5B85-44DA-AF58-3085BD59C0D7}" type="pres">
      <dgm:prSet presAssocID="{23EDE5BA-6678-4FCB-B008-2EFF905311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F15F693-03B2-4743-BC78-E512718C7A5D}" type="pres">
      <dgm:prSet presAssocID="{077EF8B5-6BF3-4165-BF45-54185B20DE87}" presName="spacer" presStyleCnt="0"/>
      <dgm:spPr/>
    </dgm:pt>
    <dgm:pt modelId="{C31E01CD-1B75-4C6F-A3EF-2FDC36FB926B}" type="pres">
      <dgm:prSet presAssocID="{E28E3039-3AFC-416C-86A6-7930845B9D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16174D-5CDA-4B55-ACC4-DEBA73854C4F}" type="pres">
      <dgm:prSet presAssocID="{5D885BD0-0785-4396-A99A-1BB4E744E35B}" presName="spacer" presStyleCnt="0"/>
      <dgm:spPr/>
    </dgm:pt>
    <dgm:pt modelId="{FAA5CD51-22BE-4D00-802A-7EE7CD246E6B}" type="pres">
      <dgm:prSet presAssocID="{261AD615-8D3A-43C8-8701-D05DDE1CEF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E7B14A-5BD4-4D9D-8999-948E547835F0}" type="pres">
      <dgm:prSet presAssocID="{DA01E4C4-8E63-4EF2-AA71-CA968A220EC4}" presName="spacer" presStyleCnt="0"/>
      <dgm:spPr/>
    </dgm:pt>
    <dgm:pt modelId="{2C7640F9-819E-4FD8-A35D-7B728E22D4B9}" type="pres">
      <dgm:prSet presAssocID="{2CC1FC91-0F24-43E6-A649-3C386A04E4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A7B2FCA-4326-4841-B18D-9BEDC2043803}" type="pres">
      <dgm:prSet presAssocID="{60D27EAD-6AC3-44F1-9FF9-C76A7A1DD3ED}" presName="spacer" presStyleCnt="0"/>
      <dgm:spPr/>
    </dgm:pt>
    <dgm:pt modelId="{7A144A89-60FC-4745-8650-CA5F97CD18B6}" type="pres">
      <dgm:prSet presAssocID="{A2A2430C-7DA1-4E81-AF3A-6E733B3A4C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83B202-7F24-4F4E-95FD-E10855726F0E}" type="presOf" srcId="{4BC5AD9E-40BD-48C2-9553-423DF857DD51}" destId="{0F4A4AE1-D656-4CDE-B2A7-962FE51FBEBE}" srcOrd="0" destOrd="0" presId="urn:microsoft.com/office/officeart/2005/8/layout/vList2"/>
    <dgm:cxn modelId="{739F8017-0B30-4794-9473-C44260DBAC08}" srcId="{4BC5AD9E-40BD-48C2-9553-423DF857DD51}" destId="{261AD615-8D3A-43C8-8701-D05DDE1CEF56}" srcOrd="2" destOrd="0" parTransId="{0A5CD72A-FECD-4194-ABDB-E907CA26D2E0}" sibTransId="{DA01E4C4-8E63-4EF2-AA71-CA968A220EC4}"/>
    <dgm:cxn modelId="{93775B34-FA5E-4B8F-AF6B-DAF426B74396}" srcId="{4BC5AD9E-40BD-48C2-9553-423DF857DD51}" destId="{23EDE5BA-6678-4FCB-B008-2EFF90531136}" srcOrd="0" destOrd="0" parTransId="{CCE222D5-57CD-4D23-8563-FA2CD028C41D}" sibTransId="{077EF8B5-6BF3-4165-BF45-54185B20DE87}"/>
    <dgm:cxn modelId="{EBA1383E-813A-473D-9337-3B6888B40962}" type="presOf" srcId="{A2A2430C-7DA1-4E81-AF3A-6E733B3A4CF4}" destId="{7A144A89-60FC-4745-8650-CA5F97CD18B6}" srcOrd="0" destOrd="0" presId="urn:microsoft.com/office/officeart/2005/8/layout/vList2"/>
    <dgm:cxn modelId="{DBFDAE3E-E642-4088-8C1D-514D77E2E00C}" srcId="{4BC5AD9E-40BD-48C2-9553-423DF857DD51}" destId="{E28E3039-3AFC-416C-86A6-7930845B9D32}" srcOrd="1" destOrd="0" parTransId="{77E4353D-38E1-4960-A91A-62A25CAC1206}" sibTransId="{5D885BD0-0785-4396-A99A-1BB4E744E35B}"/>
    <dgm:cxn modelId="{03D01961-F232-4ACD-BE12-E5C6F5BA9CF9}" type="presOf" srcId="{261AD615-8D3A-43C8-8701-D05DDE1CEF56}" destId="{FAA5CD51-22BE-4D00-802A-7EE7CD246E6B}" srcOrd="0" destOrd="0" presId="urn:microsoft.com/office/officeart/2005/8/layout/vList2"/>
    <dgm:cxn modelId="{40A41B62-156F-4495-8291-4BD5B222355B}" srcId="{4BC5AD9E-40BD-48C2-9553-423DF857DD51}" destId="{A2A2430C-7DA1-4E81-AF3A-6E733B3A4CF4}" srcOrd="4" destOrd="0" parTransId="{434888C6-5F19-4BB5-AC06-7DC7D821DE90}" sibTransId="{4BE950E5-8F45-44C6-80E8-29E5C3E722DE}"/>
    <dgm:cxn modelId="{FC9219A6-CC73-482D-80DC-52209C0081F5}" type="presOf" srcId="{E28E3039-3AFC-416C-86A6-7930845B9D32}" destId="{C31E01CD-1B75-4C6F-A3EF-2FDC36FB926B}" srcOrd="0" destOrd="0" presId="urn:microsoft.com/office/officeart/2005/8/layout/vList2"/>
    <dgm:cxn modelId="{193020C2-A839-461B-A105-950077D14949}" type="presOf" srcId="{2CC1FC91-0F24-43E6-A649-3C386A04E489}" destId="{2C7640F9-819E-4FD8-A35D-7B728E22D4B9}" srcOrd="0" destOrd="0" presId="urn:microsoft.com/office/officeart/2005/8/layout/vList2"/>
    <dgm:cxn modelId="{662C2CDF-AAD7-42AA-9409-89A422D2322A}" type="presOf" srcId="{23EDE5BA-6678-4FCB-B008-2EFF90531136}" destId="{D4E5317D-5B85-44DA-AF58-3085BD59C0D7}" srcOrd="0" destOrd="0" presId="urn:microsoft.com/office/officeart/2005/8/layout/vList2"/>
    <dgm:cxn modelId="{4C0A1EFF-59C9-4924-A55B-4222BA759044}" srcId="{4BC5AD9E-40BD-48C2-9553-423DF857DD51}" destId="{2CC1FC91-0F24-43E6-A649-3C386A04E489}" srcOrd="3" destOrd="0" parTransId="{1DE53D61-F4DF-420C-8E46-22C4A9536296}" sibTransId="{60D27EAD-6AC3-44F1-9FF9-C76A7A1DD3ED}"/>
    <dgm:cxn modelId="{A147D1B0-1262-40F2-8D9A-8D4E8FC3450D}" type="presParOf" srcId="{0F4A4AE1-D656-4CDE-B2A7-962FE51FBEBE}" destId="{D4E5317D-5B85-44DA-AF58-3085BD59C0D7}" srcOrd="0" destOrd="0" presId="urn:microsoft.com/office/officeart/2005/8/layout/vList2"/>
    <dgm:cxn modelId="{8727E408-92CF-41ED-98A2-32A4217963C6}" type="presParOf" srcId="{0F4A4AE1-D656-4CDE-B2A7-962FE51FBEBE}" destId="{AF15F693-03B2-4743-BC78-E512718C7A5D}" srcOrd="1" destOrd="0" presId="urn:microsoft.com/office/officeart/2005/8/layout/vList2"/>
    <dgm:cxn modelId="{4101E5A9-9452-4B38-8765-1ED880033DE2}" type="presParOf" srcId="{0F4A4AE1-D656-4CDE-B2A7-962FE51FBEBE}" destId="{C31E01CD-1B75-4C6F-A3EF-2FDC36FB926B}" srcOrd="2" destOrd="0" presId="urn:microsoft.com/office/officeart/2005/8/layout/vList2"/>
    <dgm:cxn modelId="{331510FE-8565-4A29-A0AD-C50AD9062111}" type="presParOf" srcId="{0F4A4AE1-D656-4CDE-B2A7-962FE51FBEBE}" destId="{C616174D-5CDA-4B55-ACC4-DEBA73854C4F}" srcOrd="3" destOrd="0" presId="urn:microsoft.com/office/officeart/2005/8/layout/vList2"/>
    <dgm:cxn modelId="{46A883B6-A848-4D2D-9AE6-E66D4656EF90}" type="presParOf" srcId="{0F4A4AE1-D656-4CDE-B2A7-962FE51FBEBE}" destId="{FAA5CD51-22BE-4D00-802A-7EE7CD246E6B}" srcOrd="4" destOrd="0" presId="urn:microsoft.com/office/officeart/2005/8/layout/vList2"/>
    <dgm:cxn modelId="{6BA25628-4470-460F-9D8F-913F9E144C4F}" type="presParOf" srcId="{0F4A4AE1-D656-4CDE-B2A7-962FE51FBEBE}" destId="{D3E7B14A-5BD4-4D9D-8999-948E547835F0}" srcOrd="5" destOrd="0" presId="urn:microsoft.com/office/officeart/2005/8/layout/vList2"/>
    <dgm:cxn modelId="{92DC49A1-3D04-437E-88F6-6365AE08FFAA}" type="presParOf" srcId="{0F4A4AE1-D656-4CDE-B2A7-962FE51FBEBE}" destId="{2C7640F9-819E-4FD8-A35D-7B728E22D4B9}" srcOrd="6" destOrd="0" presId="urn:microsoft.com/office/officeart/2005/8/layout/vList2"/>
    <dgm:cxn modelId="{6949412C-2CE6-461F-A70F-9558B04370AF}" type="presParOf" srcId="{0F4A4AE1-D656-4CDE-B2A7-962FE51FBEBE}" destId="{1A7B2FCA-4326-4841-B18D-9BEDC2043803}" srcOrd="7" destOrd="0" presId="urn:microsoft.com/office/officeart/2005/8/layout/vList2"/>
    <dgm:cxn modelId="{171D50C5-A3DA-440A-A153-88179C741D24}" type="presParOf" srcId="{0F4A4AE1-D656-4CDE-B2A7-962FE51FBEBE}" destId="{7A144A89-60FC-4745-8650-CA5F97CD18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66850-5010-440D-93EB-FEE9A95C313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98D075-04F1-425E-A660-1A87A2A2C2FC}">
      <dgm:prSet/>
      <dgm:spPr/>
      <dgm:t>
        <a:bodyPr/>
        <a:lstStyle/>
        <a:p>
          <a:r>
            <a:rPr lang="en-US"/>
            <a:t>Patients with high deductibles</a:t>
          </a:r>
        </a:p>
      </dgm:t>
    </dgm:pt>
    <dgm:pt modelId="{48CDDD11-9BDC-4D3B-BB58-59EED46E7023}" type="parTrans" cxnId="{13846DCE-06A5-4424-9426-171749BEED39}">
      <dgm:prSet/>
      <dgm:spPr/>
      <dgm:t>
        <a:bodyPr/>
        <a:lstStyle/>
        <a:p>
          <a:endParaRPr lang="en-US"/>
        </a:p>
      </dgm:t>
    </dgm:pt>
    <dgm:pt modelId="{9A2FE9D8-007F-4C98-99A5-82ED6CB8EDA8}" type="sibTrans" cxnId="{13846DCE-06A5-4424-9426-171749BEED39}">
      <dgm:prSet/>
      <dgm:spPr/>
      <dgm:t>
        <a:bodyPr/>
        <a:lstStyle/>
        <a:p>
          <a:endParaRPr lang="en-US"/>
        </a:p>
      </dgm:t>
    </dgm:pt>
    <dgm:pt modelId="{3AF18A7D-0B95-4BC2-AF9E-3C42227264A7}">
      <dgm:prSet/>
      <dgm:spPr/>
      <dgm:t>
        <a:bodyPr/>
        <a:lstStyle/>
        <a:p>
          <a:r>
            <a:rPr lang="en-US"/>
            <a:t>Specialty providers</a:t>
          </a:r>
        </a:p>
      </dgm:t>
    </dgm:pt>
    <dgm:pt modelId="{0D151989-1915-49F7-B3B0-EB970F31945E}" type="parTrans" cxnId="{8F7C8324-C07A-4FDB-92E3-44CCA2FF281F}">
      <dgm:prSet/>
      <dgm:spPr/>
      <dgm:t>
        <a:bodyPr/>
        <a:lstStyle/>
        <a:p>
          <a:endParaRPr lang="en-US"/>
        </a:p>
      </dgm:t>
    </dgm:pt>
    <dgm:pt modelId="{1207F27E-B1AC-4A4D-9E49-B420F7CD4ABD}" type="sibTrans" cxnId="{8F7C8324-C07A-4FDB-92E3-44CCA2FF281F}">
      <dgm:prSet/>
      <dgm:spPr/>
      <dgm:t>
        <a:bodyPr/>
        <a:lstStyle/>
        <a:p>
          <a:endParaRPr lang="en-US"/>
        </a:p>
      </dgm:t>
    </dgm:pt>
    <dgm:pt modelId="{83B02C49-B41D-4D9F-8696-4791437C7F97}">
      <dgm:prSet/>
      <dgm:spPr/>
      <dgm:t>
        <a:bodyPr/>
        <a:lstStyle/>
        <a:p>
          <a:r>
            <a:rPr lang="en-US"/>
            <a:t>Same as primary care visits not bh</a:t>
          </a:r>
        </a:p>
      </dgm:t>
    </dgm:pt>
    <dgm:pt modelId="{D237549B-0BEE-4C33-A6E2-2A5E64889B3D}" type="parTrans" cxnId="{3A4AA2FF-4791-4552-A3B6-472F9E94DB9D}">
      <dgm:prSet/>
      <dgm:spPr/>
      <dgm:t>
        <a:bodyPr/>
        <a:lstStyle/>
        <a:p>
          <a:endParaRPr lang="en-US"/>
        </a:p>
      </dgm:t>
    </dgm:pt>
    <dgm:pt modelId="{227CBC7C-3506-4D15-A7BE-294FF71B8C47}" type="sibTrans" cxnId="{3A4AA2FF-4791-4552-A3B6-472F9E94DB9D}">
      <dgm:prSet/>
      <dgm:spPr/>
      <dgm:t>
        <a:bodyPr/>
        <a:lstStyle/>
        <a:p>
          <a:endParaRPr lang="en-US"/>
        </a:p>
      </dgm:t>
    </dgm:pt>
    <dgm:pt modelId="{B184B7A6-8F08-46AD-B77A-66E000328C92}">
      <dgm:prSet/>
      <dgm:spPr/>
      <dgm:t>
        <a:bodyPr/>
        <a:lstStyle/>
        <a:p>
          <a:r>
            <a:rPr lang="en-US"/>
            <a:t>May vary with plans </a:t>
          </a:r>
        </a:p>
      </dgm:t>
    </dgm:pt>
    <dgm:pt modelId="{B8A124EB-C720-489A-BB22-9686029E3ECD}" type="parTrans" cxnId="{0D995D4C-00C2-46DE-8C6A-F96C10E97A8A}">
      <dgm:prSet/>
      <dgm:spPr/>
      <dgm:t>
        <a:bodyPr/>
        <a:lstStyle/>
        <a:p>
          <a:endParaRPr lang="en-US"/>
        </a:p>
      </dgm:t>
    </dgm:pt>
    <dgm:pt modelId="{8F610C1A-AB08-40F5-8475-5E4C4D8F324C}" type="sibTrans" cxnId="{0D995D4C-00C2-46DE-8C6A-F96C10E97A8A}">
      <dgm:prSet/>
      <dgm:spPr/>
      <dgm:t>
        <a:bodyPr/>
        <a:lstStyle/>
        <a:p>
          <a:endParaRPr lang="en-US"/>
        </a:p>
      </dgm:t>
    </dgm:pt>
    <dgm:pt modelId="{0CD1D4EF-DD24-4DBD-A141-5473EECC893E}" type="pres">
      <dgm:prSet presAssocID="{63766850-5010-440D-93EB-FEE9A95C313A}" presName="linear" presStyleCnt="0">
        <dgm:presLayoutVars>
          <dgm:animLvl val="lvl"/>
          <dgm:resizeHandles val="exact"/>
        </dgm:presLayoutVars>
      </dgm:prSet>
      <dgm:spPr/>
    </dgm:pt>
    <dgm:pt modelId="{E76038D4-04FE-4106-BA3C-6D65BE3EAC6B}" type="pres">
      <dgm:prSet presAssocID="{3198D075-04F1-425E-A660-1A87A2A2C2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BA5497-E73C-4ECE-9331-E9C9D1B4B0FE}" type="pres">
      <dgm:prSet presAssocID="{9A2FE9D8-007F-4C98-99A5-82ED6CB8EDA8}" presName="spacer" presStyleCnt="0"/>
      <dgm:spPr/>
    </dgm:pt>
    <dgm:pt modelId="{3645EBE8-AE88-4BC7-98DF-97C443D84B41}" type="pres">
      <dgm:prSet presAssocID="{3AF18A7D-0B95-4BC2-AF9E-3C42227264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74E7CA-5E6B-4D00-AA77-24D20347B35B}" type="pres">
      <dgm:prSet presAssocID="{1207F27E-B1AC-4A4D-9E49-B420F7CD4ABD}" presName="spacer" presStyleCnt="0"/>
      <dgm:spPr/>
    </dgm:pt>
    <dgm:pt modelId="{A10DC0D9-6675-4754-810E-08C50D722D59}" type="pres">
      <dgm:prSet presAssocID="{83B02C49-B41D-4D9F-8696-4791437C7F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586B86-FC1D-4560-8892-E4AE173FDC2A}" type="pres">
      <dgm:prSet presAssocID="{227CBC7C-3506-4D15-A7BE-294FF71B8C47}" presName="spacer" presStyleCnt="0"/>
      <dgm:spPr/>
    </dgm:pt>
    <dgm:pt modelId="{27A7243F-3A03-450F-964B-080858AA2A0D}" type="pres">
      <dgm:prSet presAssocID="{B184B7A6-8F08-46AD-B77A-66E000328C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24360A-B106-4B2D-84B7-22D633927D0B}" type="presOf" srcId="{3AF18A7D-0B95-4BC2-AF9E-3C42227264A7}" destId="{3645EBE8-AE88-4BC7-98DF-97C443D84B41}" srcOrd="0" destOrd="0" presId="urn:microsoft.com/office/officeart/2005/8/layout/vList2"/>
    <dgm:cxn modelId="{8F7C8324-C07A-4FDB-92E3-44CCA2FF281F}" srcId="{63766850-5010-440D-93EB-FEE9A95C313A}" destId="{3AF18A7D-0B95-4BC2-AF9E-3C42227264A7}" srcOrd="1" destOrd="0" parTransId="{0D151989-1915-49F7-B3B0-EB970F31945E}" sibTransId="{1207F27E-B1AC-4A4D-9E49-B420F7CD4ABD}"/>
    <dgm:cxn modelId="{0D995D4C-00C2-46DE-8C6A-F96C10E97A8A}" srcId="{63766850-5010-440D-93EB-FEE9A95C313A}" destId="{B184B7A6-8F08-46AD-B77A-66E000328C92}" srcOrd="3" destOrd="0" parTransId="{B8A124EB-C720-489A-BB22-9686029E3ECD}" sibTransId="{8F610C1A-AB08-40F5-8475-5E4C4D8F324C}"/>
    <dgm:cxn modelId="{702CFF6D-5FA1-423C-827C-C41214C19420}" type="presOf" srcId="{3198D075-04F1-425E-A660-1A87A2A2C2FC}" destId="{E76038D4-04FE-4106-BA3C-6D65BE3EAC6B}" srcOrd="0" destOrd="0" presId="urn:microsoft.com/office/officeart/2005/8/layout/vList2"/>
    <dgm:cxn modelId="{E7B12556-71BC-4291-A729-B55FA558E6A2}" type="presOf" srcId="{63766850-5010-440D-93EB-FEE9A95C313A}" destId="{0CD1D4EF-DD24-4DBD-A141-5473EECC893E}" srcOrd="0" destOrd="0" presId="urn:microsoft.com/office/officeart/2005/8/layout/vList2"/>
    <dgm:cxn modelId="{FFBC45C5-082F-499E-BBB4-18AD2CC9E3A1}" type="presOf" srcId="{B184B7A6-8F08-46AD-B77A-66E000328C92}" destId="{27A7243F-3A03-450F-964B-080858AA2A0D}" srcOrd="0" destOrd="0" presId="urn:microsoft.com/office/officeart/2005/8/layout/vList2"/>
    <dgm:cxn modelId="{13846DCE-06A5-4424-9426-171749BEED39}" srcId="{63766850-5010-440D-93EB-FEE9A95C313A}" destId="{3198D075-04F1-425E-A660-1A87A2A2C2FC}" srcOrd="0" destOrd="0" parTransId="{48CDDD11-9BDC-4D3B-BB58-59EED46E7023}" sibTransId="{9A2FE9D8-007F-4C98-99A5-82ED6CB8EDA8}"/>
    <dgm:cxn modelId="{16F7B4D5-1ACD-4D8F-A3A4-C6C56BD235A9}" type="presOf" srcId="{83B02C49-B41D-4D9F-8696-4791437C7F97}" destId="{A10DC0D9-6675-4754-810E-08C50D722D59}" srcOrd="0" destOrd="0" presId="urn:microsoft.com/office/officeart/2005/8/layout/vList2"/>
    <dgm:cxn modelId="{3A4AA2FF-4791-4552-A3B6-472F9E94DB9D}" srcId="{63766850-5010-440D-93EB-FEE9A95C313A}" destId="{83B02C49-B41D-4D9F-8696-4791437C7F97}" srcOrd="2" destOrd="0" parTransId="{D237549B-0BEE-4C33-A6E2-2A5E64889B3D}" sibTransId="{227CBC7C-3506-4D15-A7BE-294FF71B8C47}"/>
    <dgm:cxn modelId="{DBFB6D0B-203E-4D07-AD30-28F027505EFA}" type="presParOf" srcId="{0CD1D4EF-DD24-4DBD-A141-5473EECC893E}" destId="{E76038D4-04FE-4106-BA3C-6D65BE3EAC6B}" srcOrd="0" destOrd="0" presId="urn:microsoft.com/office/officeart/2005/8/layout/vList2"/>
    <dgm:cxn modelId="{5AF2D35E-C880-4705-9F8A-BFA4E400A2EE}" type="presParOf" srcId="{0CD1D4EF-DD24-4DBD-A141-5473EECC893E}" destId="{09BA5497-E73C-4ECE-9331-E9C9D1B4B0FE}" srcOrd="1" destOrd="0" presId="urn:microsoft.com/office/officeart/2005/8/layout/vList2"/>
    <dgm:cxn modelId="{15483E3A-8404-4638-9093-AF6B46D26200}" type="presParOf" srcId="{0CD1D4EF-DD24-4DBD-A141-5473EECC893E}" destId="{3645EBE8-AE88-4BC7-98DF-97C443D84B41}" srcOrd="2" destOrd="0" presId="urn:microsoft.com/office/officeart/2005/8/layout/vList2"/>
    <dgm:cxn modelId="{4133D069-1951-4D3D-8762-71C2A60E956F}" type="presParOf" srcId="{0CD1D4EF-DD24-4DBD-A141-5473EECC893E}" destId="{3174E7CA-5E6B-4D00-AA77-24D20347B35B}" srcOrd="3" destOrd="0" presId="urn:microsoft.com/office/officeart/2005/8/layout/vList2"/>
    <dgm:cxn modelId="{1737E3E1-296C-4EEF-8954-50FA5479A6A6}" type="presParOf" srcId="{0CD1D4EF-DD24-4DBD-A141-5473EECC893E}" destId="{A10DC0D9-6675-4754-810E-08C50D722D59}" srcOrd="4" destOrd="0" presId="urn:microsoft.com/office/officeart/2005/8/layout/vList2"/>
    <dgm:cxn modelId="{26F30AAD-BFDC-4AF2-B33D-E38CE7F9E621}" type="presParOf" srcId="{0CD1D4EF-DD24-4DBD-A141-5473EECC893E}" destId="{73586B86-FC1D-4560-8892-E4AE173FDC2A}" srcOrd="5" destOrd="0" presId="urn:microsoft.com/office/officeart/2005/8/layout/vList2"/>
    <dgm:cxn modelId="{2485A6AB-4C2C-48E4-9944-7F8C7BF1BCF0}" type="presParOf" srcId="{0CD1D4EF-DD24-4DBD-A141-5473EECC893E}" destId="{27A7243F-3A03-450F-964B-080858AA2A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317D-5B85-44DA-AF58-3085BD59C0D7}">
      <dsp:nvSpPr>
        <dsp:cNvPr id="0" name=""/>
        <dsp:cNvSpPr/>
      </dsp:nvSpPr>
      <dsp:spPr>
        <a:xfrm>
          <a:off x="0" y="71640"/>
          <a:ext cx="85206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99484– Care management services for behavioral health conditions - At least 20 minutes of clinical staff time per calendar month. Must include: </a:t>
          </a:r>
          <a:endParaRPr lang="en-US" sz="1600" kern="1200"/>
        </a:p>
      </dsp:txBody>
      <dsp:txXfrm>
        <a:off x="30157" y="101797"/>
        <a:ext cx="8460286" cy="557446"/>
      </dsp:txXfrm>
    </dsp:sp>
    <dsp:sp modelId="{C31E01CD-1B75-4C6F-A3EF-2FDC36FB926B}">
      <dsp:nvSpPr>
        <dsp:cNvPr id="0" name=""/>
        <dsp:cNvSpPr/>
      </dsp:nvSpPr>
      <dsp:spPr>
        <a:xfrm>
          <a:off x="0" y="735480"/>
          <a:ext cx="85206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Initial assessment or follow-up monitoring, including use of applicable validated rating scales; </a:t>
          </a:r>
          <a:endParaRPr lang="en-US" sz="1600" kern="1200"/>
        </a:p>
      </dsp:txBody>
      <dsp:txXfrm>
        <a:off x="30157" y="765637"/>
        <a:ext cx="8460286" cy="557446"/>
      </dsp:txXfrm>
    </dsp:sp>
    <dsp:sp modelId="{FAA5CD51-22BE-4D00-802A-7EE7CD246E6B}">
      <dsp:nvSpPr>
        <dsp:cNvPr id="0" name=""/>
        <dsp:cNvSpPr/>
      </dsp:nvSpPr>
      <dsp:spPr>
        <a:xfrm>
          <a:off x="0" y="1399320"/>
          <a:ext cx="85206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Behavioral health care planning in relation to behavioral/psychiatric health problems, including revision for patients who are not progressing or whose status changes; </a:t>
          </a:r>
          <a:endParaRPr lang="en-US" sz="1600" kern="1200"/>
        </a:p>
      </dsp:txBody>
      <dsp:txXfrm>
        <a:off x="30157" y="1429477"/>
        <a:ext cx="8460286" cy="557446"/>
      </dsp:txXfrm>
    </dsp:sp>
    <dsp:sp modelId="{2C7640F9-819E-4FD8-A35D-7B728E22D4B9}">
      <dsp:nvSpPr>
        <dsp:cNvPr id="0" name=""/>
        <dsp:cNvSpPr/>
      </dsp:nvSpPr>
      <dsp:spPr>
        <a:xfrm>
          <a:off x="0" y="2063160"/>
          <a:ext cx="85206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Facilitating and coordinating treatment such as psychotherapy, pharmacotherapy, counseling and/or psychiatric consultation; and </a:t>
          </a:r>
          <a:endParaRPr lang="en-US" sz="1600" kern="1200"/>
        </a:p>
      </dsp:txBody>
      <dsp:txXfrm>
        <a:off x="30157" y="2093317"/>
        <a:ext cx="8460286" cy="557446"/>
      </dsp:txXfrm>
    </dsp:sp>
    <dsp:sp modelId="{7A144A89-60FC-4745-8650-CA5F97CD18B6}">
      <dsp:nvSpPr>
        <dsp:cNvPr id="0" name=""/>
        <dsp:cNvSpPr/>
      </dsp:nvSpPr>
      <dsp:spPr>
        <a:xfrm>
          <a:off x="0" y="2727000"/>
          <a:ext cx="85206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Continuity of care with a designated member of the care team.</a:t>
          </a:r>
          <a:endParaRPr lang="en-US" sz="1600" kern="1200"/>
        </a:p>
      </dsp:txBody>
      <dsp:txXfrm>
        <a:off x="30157" y="2757157"/>
        <a:ext cx="8460286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38D4-04FE-4106-BA3C-6D65BE3EAC6B}">
      <dsp:nvSpPr>
        <dsp:cNvPr id="0" name=""/>
        <dsp:cNvSpPr/>
      </dsp:nvSpPr>
      <dsp:spPr>
        <a:xfrm>
          <a:off x="0" y="21239"/>
          <a:ext cx="8520600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Patients with high deductibles</a:t>
          </a:r>
        </a:p>
      </dsp:txBody>
      <dsp:txXfrm>
        <a:off x="37696" y="58935"/>
        <a:ext cx="8445208" cy="696808"/>
      </dsp:txXfrm>
    </dsp:sp>
    <dsp:sp modelId="{3645EBE8-AE88-4BC7-98DF-97C443D84B41}">
      <dsp:nvSpPr>
        <dsp:cNvPr id="0" name=""/>
        <dsp:cNvSpPr/>
      </dsp:nvSpPr>
      <dsp:spPr>
        <a:xfrm>
          <a:off x="0" y="888480"/>
          <a:ext cx="8520600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Specialty providers</a:t>
          </a:r>
        </a:p>
      </dsp:txBody>
      <dsp:txXfrm>
        <a:off x="37696" y="926176"/>
        <a:ext cx="8445208" cy="696808"/>
      </dsp:txXfrm>
    </dsp:sp>
    <dsp:sp modelId="{A10DC0D9-6675-4754-810E-08C50D722D59}">
      <dsp:nvSpPr>
        <dsp:cNvPr id="0" name=""/>
        <dsp:cNvSpPr/>
      </dsp:nvSpPr>
      <dsp:spPr>
        <a:xfrm>
          <a:off x="0" y="1755720"/>
          <a:ext cx="8520600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Same as primary care visits not bh</a:t>
          </a:r>
        </a:p>
      </dsp:txBody>
      <dsp:txXfrm>
        <a:off x="37696" y="1793416"/>
        <a:ext cx="8445208" cy="696808"/>
      </dsp:txXfrm>
    </dsp:sp>
    <dsp:sp modelId="{27A7243F-3A03-450F-964B-080858AA2A0D}">
      <dsp:nvSpPr>
        <dsp:cNvPr id="0" name=""/>
        <dsp:cNvSpPr/>
      </dsp:nvSpPr>
      <dsp:spPr>
        <a:xfrm>
          <a:off x="0" y="2622960"/>
          <a:ext cx="8520600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May vary with plans </a:t>
          </a:r>
        </a:p>
      </dsp:txBody>
      <dsp:txXfrm>
        <a:off x="37696" y="2660656"/>
        <a:ext cx="8445208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UW’s Aims Center developed the Collaborative Care protocol from the IMPACT study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triangle illustrates the connection between you, the patient and the two new care team members that CH introduces through collaborative care - a behavioral care manager and a psychiatric consultant – they will work alongside your providers to treat patients with anxiety or depression and we keep a registry of these patients while also maintaining your EMR up to date with the patient’s clinical progress throughout the month</a:t>
            </a:r>
          </a:p>
        </p:txBody>
      </p:sp>
    </p:spTree>
    <p:extLst>
      <p:ext uri="{BB962C8B-B14F-4D97-AF65-F5344CB8AC3E}">
        <p14:creationId xmlns:p14="http://schemas.microsoft.com/office/powerpoint/2010/main" val="130214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a80e961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a80e9613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9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9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a80e961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a80e961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75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a80e9613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a80e9613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20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w/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47853" y="4765105"/>
            <a:ext cx="179693" cy="133946"/>
          </a:xfrm>
          <a:prstGeom prst="rect">
            <a:avLst/>
          </a:prstGeom>
        </p:spPr>
        <p:txBody>
          <a:bodyPr/>
          <a:lstStyle>
            <a:lvl1pPr>
              <a:defRPr sz="527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845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SzPct val="25000"/>
            </a:pPr>
            <a:fld id="{00000000-1234-1234-1234-123412341234}" type="slidenum">
              <a:rPr lang="en-US" sz="9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9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30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orking-together-for-critical-thinking-in-schools-4197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annetombrakos.com/what-not-being-on-time-says-about-you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ism.com/colossal-black-hole-found-skulking-tiny-galaxy-cluste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gidotnet.org/luKa/archive/2015/10/03/product-owner-role-tweets-selection.asp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8A40-24F8-40DB-B790-D75942E9D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Thinking About the Business of Behavioral Health in Primary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714E8-A8E2-4431-9B05-5613240E4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Virna Little, PsyD, LCSW,SAP, CCM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E7211D-0DC5-4D36-894B-661E91A3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0385" y="3560709"/>
            <a:ext cx="6039037" cy="11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9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1257300"/>
            <a:ext cx="2143125" cy="2628900"/>
          </a:xfrm>
        </p:spPr>
        <p:txBody>
          <a:bodyPr anchor="t">
            <a:normAutofit/>
          </a:bodyPr>
          <a:lstStyle/>
          <a:p>
            <a:r>
              <a:rPr lang="en-US" sz="2625"/>
              <a:t>Time Based Inclusions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3" y="1257300"/>
            <a:ext cx="3171823" cy="262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Psychiatric consultation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Discussions, case reviews with primary care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Registry management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Telephonic work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Discussions with collaterals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In person visits ( to be continued)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If its not documented its not done !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Case management/concrete services carved out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90% attached to billable event (10% capacity)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55000"/>
                  </a:schemeClr>
                </a:solidFill>
              </a:rPr>
              <a:t>90% of events billable </a:t>
            </a:r>
          </a:p>
        </p:txBody>
      </p:sp>
      <p:pic>
        <p:nvPicPr>
          <p:cNvPr id="5" name="Picture 4" descr="A picture containing indoor, watch&#10;&#10;Description automatically generated">
            <a:extLst>
              <a:ext uri="{FF2B5EF4-FFF2-40B4-BE49-F238E27FC236}">
                <a16:creationId xmlns:a16="http://schemas.microsoft.com/office/drawing/2014/main" id="{0D18763D-9146-4054-AD39-92273C225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768" y="2571750"/>
            <a:ext cx="3384165" cy="2242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61C21-E3B0-4BA0-9EC7-4D21AC4F9420}"/>
              </a:ext>
            </a:extLst>
          </p:cNvPr>
          <p:cNvSpPr txBox="1"/>
          <p:nvPr/>
        </p:nvSpPr>
        <p:spPr>
          <a:xfrm>
            <a:off x="691576" y="5271094"/>
            <a:ext cx="3644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joannetombrakos.com/what-not-being-on-time-says-about-you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9221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47513" y="4765105"/>
            <a:ext cx="97523" cy="1339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A9FDE8-C8AA-4199-BAD2-601075EC243B}"/>
              </a:ext>
            </a:extLst>
          </p:cNvPr>
          <p:cNvGraphicFramePr>
            <a:graphicFrameLocks noGrp="1"/>
          </p:cNvGraphicFramePr>
          <p:nvPr/>
        </p:nvGraphicFramePr>
        <p:xfrm>
          <a:off x="1564928" y="1333549"/>
          <a:ext cx="2796109" cy="309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362">
                  <a:extLst>
                    <a:ext uri="{9D8B030D-6E8A-4147-A177-3AD203B41FA5}">
                      <a16:colId xmlns:a16="http://schemas.microsoft.com/office/drawing/2014/main" val="3949390718"/>
                    </a:ext>
                  </a:extLst>
                </a:gridCol>
                <a:gridCol w="843747">
                  <a:extLst>
                    <a:ext uri="{9D8B030D-6E8A-4147-A177-3AD203B41FA5}">
                      <a16:colId xmlns:a16="http://schemas.microsoft.com/office/drawing/2014/main" val="1580844569"/>
                    </a:ext>
                  </a:extLst>
                </a:gridCol>
              </a:tblGrid>
              <a:tr h="38465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Gotham Light"/>
                        </a:rPr>
                        <a:t>Mean Monthly Revenue per patient</a:t>
                      </a: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150.00</a:t>
                      </a: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2187180509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Gotham Light"/>
                        </a:rPr>
                        <a:t>Patient Co-Pay Bad Debt Allowance (50%)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-$X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95853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Gotham Light"/>
                        </a:rPr>
                        <a:t>Collections Expense (5%)</a:t>
                      </a: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-$X</a:t>
                      </a: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4175864206"/>
                  </a:ext>
                </a:extLst>
              </a:tr>
              <a:tr h="196811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latin typeface="Gotham Light"/>
                      </a:endParaRP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=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85110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Gotham Light"/>
                        </a:rPr>
                        <a:t>Net Collections</a:t>
                      </a: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Gotham Light"/>
                        </a:rPr>
                        <a:t>$XXX</a:t>
                      </a: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2393677666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latin typeface="Gotham Light"/>
                      </a:endParaRP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Gotham Light"/>
                      </a:endParaRP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99913"/>
                  </a:ext>
                </a:extLst>
              </a:tr>
              <a:tr h="196811"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latin typeface="Gotham Light"/>
                      </a:endParaRP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Gotham Light"/>
                      </a:endParaRP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2613599182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Gotham Light"/>
                        </a:rPr>
                        <a:t>Incremental Margin </a:t>
                      </a:r>
                    </a:p>
                    <a:p>
                      <a:pPr algn="r"/>
                      <a:r>
                        <a:rPr lang="en-US" sz="1000" dirty="0">
                          <a:latin typeface="Gotham Light"/>
                        </a:rPr>
                        <a:t>(Per Patient Per Month)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$XX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29746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Gotham Light"/>
                        </a:rPr>
                        <a:t>Practice Margin (%)</a:t>
                      </a: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Gotham Light"/>
                        </a:rPr>
                        <a:t>XX%</a:t>
                      </a: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2043715636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6491C2-8277-49AC-A8FE-C800E6476224}"/>
              </a:ext>
            </a:extLst>
          </p:cNvPr>
          <p:cNvGraphicFramePr>
            <a:graphicFrameLocks noGrp="1"/>
          </p:cNvGraphicFramePr>
          <p:nvPr/>
        </p:nvGraphicFramePr>
        <p:xfrm>
          <a:off x="4928555" y="1331223"/>
          <a:ext cx="2626910" cy="1438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455">
                  <a:extLst>
                    <a:ext uri="{9D8B030D-6E8A-4147-A177-3AD203B41FA5}">
                      <a16:colId xmlns:a16="http://schemas.microsoft.com/office/drawing/2014/main" val="1007152674"/>
                    </a:ext>
                  </a:extLst>
                </a:gridCol>
                <a:gridCol w="1313455">
                  <a:extLst>
                    <a:ext uri="{9D8B030D-6E8A-4147-A177-3AD203B41FA5}">
                      <a16:colId xmlns:a16="http://schemas.microsoft.com/office/drawing/2014/main" val="2179915481"/>
                    </a:ext>
                  </a:extLst>
                </a:gridCol>
              </a:tblGrid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Provider FTE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Incremental Practice Margin ($, per year)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93363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1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$1800.00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00542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50</a:t>
                      </a: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$90,000.00</a:t>
                      </a: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1250453849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100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$180,000.00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80891"/>
                  </a:ext>
                </a:extLst>
              </a:tr>
            </a:tbl>
          </a:graphicData>
        </a:graphic>
      </p:graphicFrame>
      <p:sp>
        <p:nvSpPr>
          <p:cNvPr id="11" name="COMPELLING VALUE PROPOSITION FOR PRIMARY CARE">
            <a:extLst>
              <a:ext uri="{FF2B5EF4-FFF2-40B4-BE49-F238E27FC236}">
                <a16:creationId xmlns:a16="http://schemas.microsoft.com/office/drawing/2014/main" id="{70A5CC5E-A4E0-334D-B382-D416E70FFD61}"/>
              </a:ext>
            </a:extLst>
          </p:cNvPr>
          <p:cNvSpPr txBox="1"/>
          <p:nvPr/>
        </p:nvSpPr>
        <p:spPr>
          <a:xfrm>
            <a:off x="1676903" y="327499"/>
            <a:ext cx="5790195" cy="29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2400" b="1">
                <a:solidFill>
                  <a:srgbClr val="2B79A9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sz="2400" b="1">
                <a:solidFill>
                  <a:srgbClr val="2B79A9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en-US" sz="1582" cap="all" dirty="0"/>
              <a:t>ILLUSTRATIVE ECONOMICS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52409-CBB9-1A4A-969C-D4082A5011F2}"/>
              </a:ext>
            </a:extLst>
          </p:cNvPr>
          <p:cNvSpPr txBox="1"/>
          <p:nvPr/>
        </p:nvSpPr>
        <p:spPr>
          <a:xfrm>
            <a:off x="4527311" y="856414"/>
            <a:ext cx="3429400" cy="287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buSzPts val="1000"/>
            </a:pPr>
            <a:r>
              <a:rPr lang="en-US" sz="1265" b="1" dirty="0">
                <a:solidFill>
                  <a:srgbClr val="2B79A9"/>
                </a:solidFill>
                <a:latin typeface="Gotham Light"/>
              </a:rPr>
              <a:t>Per Provider*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61A9C-094B-4741-BC4E-CAB647EA7ED5}"/>
              </a:ext>
            </a:extLst>
          </p:cNvPr>
          <p:cNvSpPr txBox="1"/>
          <p:nvPr/>
        </p:nvSpPr>
        <p:spPr>
          <a:xfrm>
            <a:off x="1187290" y="857576"/>
            <a:ext cx="3429400" cy="287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buSzPts val="1000"/>
            </a:pPr>
            <a:r>
              <a:rPr lang="en-US" sz="1265" b="1" dirty="0">
                <a:solidFill>
                  <a:srgbClr val="2B79A9"/>
                </a:solidFill>
                <a:latin typeface="Gotham Light"/>
              </a:rPr>
              <a:t>Per Patient Per Month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09885C7-2DE7-6942-8AF8-41218253F119}"/>
              </a:ext>
            </a:extLst>
          </p:cNvPr>
          <p:cNvGraphicFramePr>
            <a:graphicFrameLocks noGrp="1"/>
          </p:cNvGraphicFramePr>
          <p:nvPr/>
        </p:nvGraphicFramePr>
        <p:xfrm>
          <a:off x="4928555" y="2973078"/>
          <a:ext cx="2626910" cy="1438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455">
                  <a:extLst>
                    <a:ext uri="{9D8B030D-6E8A-4147-A177-3AD203B41FA5}">
                      <a16:colId xmlns:a16="http://schemas.microsoft.com/office/drawing/2014/main" val="1007152674"/>
                    </a:ext>
                  </a:extLst>
                </a:gridCol>
                <a:gridCol w="1313455">
                  <a:extLst>
                    <a:ext uri="{9D8B030D-6E8A-4147-A177-3AD203B41FA5}">
                      <a16:colId xmlns:a16="http://schemas.microsoft.com/office/drawing/2014/main" val="2179915481"/>
                    </a:ext>
                  </a:extLst>
                </a:gridCol>
              </a:tblGrid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Payor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Percentile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93363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Medicaid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150.00 (112.00)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00542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Medicare</a:t>
                      </a:r>
                    </a:p>
                  </a:txBody>
                  <a:tcPr marL="48221" marR="48221" marT="24110" marB="2411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180.00</a:t>
                      </a:r>
                    </a:p>
                  </a:txBody>
                  <a:tcPr marL="48221" marR="48221" marT="24110" marB="24110" anchor="ctr"/>
                </a:tc>
                <a:extLst>
                  <a:ext uri="{0D108BD9-81ED-4DB2-BD59-A6C34878D82A}">
                    <a16:rowId xmlns:a16="http://schemas.microsoft.com/office/drawing/2014/main" val="1250453849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Gotham Light"/>
                        </a:rPr>
                        <a:t>Commercial</a:t>
                      </a: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Gotham Light"/>
                        </a:rPr>
                        <a:t>90.00</a:t>
                      </a:r>
                      <a:endParaRPr lang="en-US" sz="1000" dirty="0">
                        <a:latin typeface="Gotham Light"/>
                      </a:endParaRPr>
                    </a:p>
                  </a:txBody>
                  <a:tcPr marL="48221" marR="48221" marT="24110" marB="2411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80891"/>
                  </a:ext>
                </a:extLst>
              </a:tr>
            </a:tbl>
          </a:graphicData>
        </a:graphic>
      </p:graphicFrame>
      <p:sp>
        <p:nvSpPr>
          <p:cNvPr id="10" name="Definitions…">
            <a:extLst>
              <a:ext uri="{FF2B5EF4-FFF2-40B4-BE49-F238E27FC236}">
                <a16:creationId xmlns:a16="http://schemas.microsoft.com/office/drawing/2014/main" id="{8AE6FA8E-0ED8-9B49-AE39-95AE68188092}"/>
              </a:ext>
            </a:extLst>
          </p:cNvPr>
          <p:cNvSpPr txBox="1"/>
          <p:nvPr/>
        </p:nvSpPr>
        <p:spPr>
          <a:xfrm>
            <a:off x="5459654" y="1099863"/>
            <a:ext cx="1548100" cy="15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241093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633" dirty="0">
                <a:latin typeface="Gotham Light"/>
              </a:rPr>
              <a:t>*Will vary with payer mix and collection rate</a:t>
            </a:r>
          </a:p>
        </p:txBody>
      </p:sp>
      <p:sp>
        <p:nvSpPr>
          <p:cNvPr id="14" name="Concert Aims for Same Day/ Next Day Outreach">
            <a:extLst>
              <a:ext uri="{FF2B5EF4-FFF2-40B4-BE49-F238E27FC236}">
                <a16:creationId xmlns:a16="http://schemas.microsoft.com/office/drawing/2014/main" id="{9C9B9C6F-0FFC-6E43-B303-6419E6DAA09A}"/>
              </a:ext>
            </a:extLst>
          </p:cNvPr>
          <p:cNvSpPr/>
          <p:nvPr/>
        </p:nvSpPr>
        <p:spPr>
          <a:xfrm>
            <a:off x="2048013" y="4533212"/>
            <a:ext cx="5047976" cy="365839"/>
          </a:xfrm>
          <a:prstGeom prst="roundRect">
            <a:avLst>
              <a:gd name="adj" fmla="val 27460"/>
            </a:avLst>
          </a:prstGeom>
          <a:solidFill>
            <a:srgbClr val="F2AB3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1055" dirty="0">
                <a:latin typeface="Gotham Light"/>
              </a:rPr>
              <a:t> Average caseload for care manager is 90 </a:t>
            </a:r>
            <a:endParaRPr sz="1055" dirty="0">
              <a:latin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7286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Co Pays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0073D0-3D3E-407B-9E73-52D242F7F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08921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02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T1016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T1016 HO Case Management by Behavioral Health Professional - Office: Case management services (see general definition above for case management services) provided at the provider’s work site. Provider Qualifications: Behavioral health professional Billing Unit: 15 minutes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T1016 HO Case Management by Behavioral Health Professional - Out-of-Office: Case management services (see general definition above for case management services) provided at a person’s place of residence or other out-of-office setting. Provider Qualifications: Behavioral health professional Billing Unit: 15 minutes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T1016 HN Case Management - Office: Case management services (see general definition above for case management services) provided at the provider’s work site. Provider Qualifications: Behavioral health technician or Behavioral health paraprofessional Billing Unit: 15 minutes  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/>
              <a:t>T1016 HN Case Management - Out-of-Office: Case management services (see general definition above for case management services) provided at a person’s place of residence or other out-of office setting.  </a:t>
            </a:r>
            <a:endParaRPr sz="10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/>
              <a:t>T1016 GT with Place of Service 02 Case Management – Telemedicine  </a:t>
            </a:r>
            <a:endParaRPr sz="105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/>
              <a:t>T1016 with Place of Service 02 Case Management Telephonic Provider Qualifications: Behavioral health technician or behavioral health paraprofessional Billing Unit: 15 minutes 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51180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Behavior Assessment &amp; Intervention Codes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800" y="951400"/>
            <a:ext cx="6275200" cy="414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99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CCM-99490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care management services, at least 20 minutes of clinical staff time directed by a physician or other qualified health care professional, per calendar month, with the following required elements: </a:t>
            </a:r>
          </a:p>
          <a:p>
            <a:r>
              <a:rPr lang="en-US" dirty="0"/>
              <a:t>Multiple (two or more) chronic conditions expected to last at least 12 months, or until the death of the patient, </a:t>
            </a:r>
          </a:p>
          <a:p>
            <a:r>
              <a:rPr lang="en-US" dirty="0"/>
              <a:t>Chronic conditions place the patient at significant risk of death, acute exacerbation/decompensation, or functional decline, </a:t>
            </a:r>
          </a:p>
          <a:p>
            <a:r>
              <a:rPr lang="en-US" dirty="0"/>
              <a:t>Comprehensive care plan established, implemented, revised,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Behavioral Health Codes-Optimal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Behavioral health providers are licensed providers to treat mental illness….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 Per CFR Title 42, Part 410.73(b)(1) the services of a clinical social worker are limited to the diagnosis and treatment of mental illness. </a:t>
            </a:r>
          </a:p>
          <a:p>
            <a:pPr marL="0" indent="0">
              <a:buNone/>
            </a:pPr>
            <a:endParaRPr lang="en-US" i="1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vlittle\AppData\Local\Microsoft\Windows\Temporary Internet Files\Content.IE5\CZK6BTWK\SummerSu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9020"/>
            <a:ext cx="2057400" cy="17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90839!</a:t>
            </a:r>
          </a:p>
          <a:p>
            <a:r>
              <a:rPr lang="en-US" dirty="0"/>
              <a:t>May not need authorization</a:t>
            </a:r>
          </a:p>
          <a:p>
            <a:r>
              <a:rPr lang="en-US" dirty="0"/>
              <a:t>Discontinue 60 minute visits that are not a crisis </a:t>
            </a:r>
          </a:p>
          <a:p>
            <a:r>
              <a:rPr lang="en-US" dirty="0"/>
              <a:t>Helps with VBP </a:t>
            </a:r>
          </a:p>
          <a:p>
            <a:r>
              <a:rPr lang="en-US" dirty="0"/>
              <a:t>Again, helps to paint the picture!</a:t>
            </a:r>
          </a:p>
        </p:txBody>
      </p:sp>
      <p:pic>
        <p:nvPicPr>
          <p:cNvPr id="7170" name="Picture 2" descr="C:\Users\vlittle\AppData\Local\Microsoft\Windows\Temporary Internet Files\Content.IE5\EANDWM9B\160px-Crisis_logo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8" y="342900"/>
            <a:ext cx="25146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Depression Screening Simplified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85900" y="1200148"/>
          <a:ext cx="6172200" cy="3657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596">
                  <a:extLst>
                    <a:ext uri="{9D8B030D-6E8A-4147-A177-3AD203B41FA5}">
                      <a16:colId xmlns:a16="http://schemas.microsoft.com/office/drawing/2014/main" val="2067176680"/>
                    </a:ext>
                  </a:extLst>
                </a:gridCol>
                <a:gridCol w="4168604">
                  <a:extLst>
                    <a:ext uri="{9D8B030D-6E8A-4147-A177-3AD203B41FA5}">
                      <a16:colId xmlns:a16="http://schemas.microsoft.com/office/drawing/2014/main" val="278502940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Behavioral Health Screening Utilization: Depression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358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18211984"/>
                  </a:ext>
                </a:extLst>
              </a:tr>
              <a:tr h="60960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effectLst/>
                        </a:rPr>
                        <a:t>G8431 (with HD modifier)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individuals screening for clinical depression is documented as being positive and a follow-up plan is documented.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61539982"/>
                  </a:ext>
                </a:extLst>
              </a:tr>
              <a:tr h="60960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effectLst/>
                        </a:rPr>
                        <a:t>G8510 (with HD modifier, replaces 99420)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individuals screening for clinical depression is documented as negative, a follow-up plan is not required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3249377"/>
                  </a:ext>
                </a:extLst>
              </a:tr>
              <a:tr h="60960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effectLst/>
                        </a:rPr>
                        <a:t>CPT code 96127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of individuals screened with a brief emotional/behavioral assessment with scoring and documentation, per standardized instrument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88243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effectLst/>
                        </a:rPr>
                        <a:t>G0444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individuals receiving annual depression screening, 15 minutes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64466224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effectLst/>
                        </a:rPr>
                        <a:t>CPT 96161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Administration of caregiver-focused health risk assessment instrument (e.g., health hazard appraisal) with scoring and documentation, per standardized instrument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 Maternal depression screening during well-child visit, billed using child’s ID number.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7918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7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814389"/>
            <a:ext cx="4672013" cy="32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8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959E-EF1E-499A-889E-E626B5B3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F0D4-EE89-45B4-B738-A6FD4072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land of perpetual launch </a:t>
            </a:r>
          </a:p>
          <a:p>
            <a:r>
              <a:rPr lang="en-US" dirty="0"/>
              <a:t>Claim forms incorrect</a:t>
            </a:r>
          </a:p>
          <a:p>
            <a:r>
              <a:rPr lang="en-US" dirty="0"/>
              <a:t>No real organizational focus/no dedicated staffing</a:t>
            </a:r>
          </a:p>
          <a:p>
            <a:r>
              <a:rPr lang="en-US" dirty="0"/>
              <a:t>Not doing anything “different”, same staffing/approaches , population health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star&#10;&#10;Description automatically generated">
            <a:extLst>
              <a:ext uri="{FF2B5EF4-FFF2-40B4-BE49-F238E27FC236}">
                <a16:creationId xmlns:a16="http://schemas.microsoft.com/office/drawing/2014/main" id="{662778B4-408B-4E7E-956B-7FA7E610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7400" y="3028951"/>
            <a:ext cx="4286250" cy="1353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8AE4A-DBE5-4B11-8CA4-7FF3E2B95E6F}"/>
              </a:ext>
            </a:extLst>
          </p:cNvPr>
          <p:cNvSpPr txBox="1"/>
          <p:nvPr/>
        </p:nvSpPr>
        <p:spPr>
          <a:xfrm>
            <a:off x="2057400" y="4382690"/>
            <a:ext cx="4286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3" tooltip="http://futurism.com/colossal-black-hole-found-skulking-tiny-galaxy-cluster/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4" tooltip="https://creativecommons.org/licenses/by-nc/3.0/"/>
              </a:rPr>
              <a:t>CC BY-NC</a:t>
            </a:r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282240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spcFirstLastPara="1"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n>
                  <a:noFill/>
                </a:ln>
                <a:effectLst/>
              </a:rPr>
              <a:t>Review Payer Mix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314450" y="1200150"/>
            <a:ext cx="6515100" cy="3714750"/>
          </a:xfrm>
        </p:spPr>
        <p:txBody>
          <a:bodyPr>
            <a:normAutofit lnSpcReduction="10000"/>
          </a:bodyPr>
          <a:lstStyle/>
          <a:p>
            <a:pPr>
              <a:spcBef>
                <a:spcPts val="1350"/>
              </a:spcBef>
            </a:pPr>
            <a:r>
              <a:rPr lang="en-US" dirty="0"/>
              <a:t>What payers does your organization or BH services get reimbursement from</a:t>
            </a:r>
          </a:p>
          <a:p>
            <a:pPr>
              <a:spcBef>
                <a:spcPts val="1350"/>
              </a:spcBef>
            </a:pPr>
            <a:r>
              <a:rPr lang="en-US" dirty="0"/>
              <a:t>Make a grid to review each payers each service and each provider</a:t>
            </a:r>
          </a:p>
          <a:p>
            <a:pPr>
              <a:spcBef>
                <a:spcPts val="1350"/>
              </a:spcBef>
            </a:pPr>
            <a:r>
              <a:rPr lang="en-US" dirty="0"/>
              <a:t>Review guidelines for each payers- are services part of the contract or do they need to be added</a:t>
            </a:r>
          </a:p>
          <a:p>
            <a:pPr>
              <a:spcBef>
                <a:spcPts val="1350"/>
              </a:spcBef>
            </a:pPr>
            <a:r>
              <a:rPr lang="en-US" dirty="0"/>
              <a:t>Does the payer reimburse for all credentials, i.e. social workers vs. counselors</a:t>
            </a:r>
          </a:p>
          <a:p>
            <a:pPr>
              <a:spcBef>
                <a:spcPts val="1350"/>
              </a:spcBef>
            </a:pPr>
            <a:r>
              <a:rPr lang="en-US" dirty="0"/>
              <a:t>Special payer </a:t>
            </a:r>
            <a:r>
              <a:rPr lang="en-US"/>
              <a:t>programs-like depression</a:t>
            </a:r>
            <a:endParaRPr lang="en-US" dirty="0"/>
          </a:p>
        </p:txBody>
      </p:sp>
      <p:pic>
        <p:nvPicPr>
          <p:cNvPr id="6146" name="Picture 2" descr="C:\Users\vlittle\AppData\Local\Microsoft\Windows\Temporary Internet Files\Content.IE5\8RPYA6X4\MC9003832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1384631" cy="9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4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Questions/Thoughts</a:t>
            </a:r>
            <a:br>
              <a:rPr lang="en-US" sz="2700" dirty="0"/>
            </a:br>
            <a:r>
              <a:rPr lang="en-US" sz="2700" dirty="0"/>
              <a:t>virna@concerthealth.io</a:t>
            </a:r>
          </a:p>
        </p:txBody>
      </p:sp>
      <p:pic>
        <p:nvPicPr>
          <p:cNvPr id="4" name="Picture 2" descr="C:\Users\vlittle\AppData\Local\Microsoft\Windows\Temporary Internet Files\Content.IE5\DDCVF1JV\Minion-Quotes-Sometimes-the-best-thing-you-can-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21" y="1485900"/>
            <a:ext cx="336193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4451" y="1828801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1295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Open Sans" charset="0"/>
                <a:cs typeface="Open Sans" charset="0"/>
              </a:rPr>
              <a:t>Painting a Picture: Knowledge is Key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Open Sans" charset="0"/>
                <a:cs typeface="Open Sans" charset="0"/>
              </a:rPr>
              <a:t>Figuring sustainability has many different pieces-be informed </a:t>
            </a:r>
          </a:p>
          <a:p>
            <a:r>
              <a:rPr lang="en-US" altLang="en-US" dirty="0">
                <a:latin typeface="Open Sans" charset="0"/>
                <a:cs typeface="Open Sans" charset="0"/>
              </a:rPr>
              <a:t>Productivity is only one- often the one that gets the most emphasis  ( The P word !!)(wrongly by most organizations)</a:t>
            </a:r>
          </a:p>
          <a:p>
            <a:r>
              <a:rPr lang="en-US" altLang="en-US" dirty="0">
                <a:latin typeface="Open Sans" charset="0"/>
                <a:cs typeface="Open Sans" charset="0"/>
              </a:rPr>
              <a:t>Know all of the “colors” in your behavioral health business painting ( case rates, transitions)</a:t>
            </a:r>
          </a:p>
          <a:p>
            <a:r>
              <a:rPr lang="en-US" altLang="en-US" dirty="0">
                <a:latin typeface="Open Sans" charset="0"/>
                <a:cs typeface="Open Sans" charset="0"/>
              </a:rPr>
              <a:t>Where most behavioral health providers in </a:t>
            </a:r>
          </a:p>
          <a:p>
            <a:pPr marL="0" indent="0">
              <a:buNone/>
            </a:pPr>
            <a:endParaRPr lang="en-US" altLang="en-US" dirty="0">
              <a:latin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altLang="en-US" dirty="0">
                <a:latin typeface="Open Sans" charset="0"/>
                <a:cs typeface="Open Sans" charset="0"/>
              </a:rPr>
              <a:t>Primary care struggle is scheduling- also costs</a:t>
            </a:r>
          </a:p>
          <a:p>
            <a:pPr marL="0" indent="0">
              <a:buNone/>
            </a:pPr>
            <a:r>
              <a:rPr lang="en-US" altLang="en-US" dirty="0">
                <a:latin typeface="Open Sans" charset="0"/>
                <a:cs typeface="Open Sans" charset="0"/>
              </a:rPr>
              <a:t>the most in lost revenue………..</a:t>
            </a:r>
          </a:p>
          <a:p>
            <a:endParaRPr lang="en-US" altLang="en-US" dirty="0">
              <a:latin typeface="Open Sans" charset="0"/>
              <a:cs typeface="Open Sans" charset="0"/>
            </a:endParaRPr>
          </a:p>
          <a:p>
            <a:endParaRPr lang="en-US" altLang="en-US" dirty="0">
              <a:latin typeface="Open Sans" charset="0"/>
              <a:cs typeface="Open Sans" charset="0"/>
            </a:endParaRPr>
          </a:p>
        </p:txBody>
      </p:sp>
      <p:pic>
        <p:nvPicPr>
          <p:cNvPr id="15364" name="Picture 2" descr="C:\Users\vlittle\AppData\Local\Microsoft\Windows\Temporary Internet Files\Content.IE5\EU62SH8O\kid_pain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314700"/>
            <a:ext cx="976313" cy="140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9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5B46-7914-4ADA-9285-D33C09F3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Primary Care Changes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F49A4-3B05-4F63-A292-2F9B52ABF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The AMA developed CPT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®</a:t>
            </a:r>
            <a:r>
              <a:rPr lang="en-US" b="0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 code 99417 for 15 minutes of prolonged care, done on the same day as office/outpatient codes 99205 and 99215.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Medicare has assigned a status indicator of invalid to code 99417, and developed a HCPCS code to replace it, G2212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If using either code, only report it with codes 99205 and 99215, </a:t>
            </a:r>
            <a:r>
              <a:rPr lang="en-US" b="1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use only clinician time</a:t>
            </a:r>
            <a:r>
              <a:rPr lang="en-US" b="0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, and use it only when time is used to select the code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EB Garamond" panose="00000500000000000000" pitchFamily="2" charset="0"/>
              </a:rPr>
              <a:t>There are nuances here but worth looking into ………..</a:t>
            </a:r>
            <a:endParaRPr lang="en-US" dirty="0"/>
          </a:p>
        </p:txBody>
      </p:sp>
      <p:pic>
        <p:nvPicPr>
          <p:cNvPr id="5" name="Picture 4" descr="A picture containing water, sky, outdoor, ocean&#10;&#10;Description automatically generated">
            <a:extLst>
              <a:ext uri="{FF2B5EF4-FFF2-40B4-BE49-F238E27FC236}">
                <a16:creationId xmlns:a16="http://schemas.microsoft.com/office/drawing/2014/main" id="{748E01D2-B183-41B5-86DC-053E386A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37379" y="3065759"/>
            <a:ext cx="2453267" cy="16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ine"/>
          <p:cNvSpPr/>
          <p:nvPr/>
        </p:nvSpPr>
        <p:spPr>
          <a:xfrm>
            <a:off x="4572000" y="1711369"/>
            <a:ext cx="0" cy="479722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sp>
        <p:nvSpPr>
          <p:cNvPr id="194" name="Line"/>
          <p:cNvSpPr/>
          <p:nvPr/>
        </p:nvSpPr>
        <p:spPr>
          <a:xfrm flipH="1" flipV="1">
            <a:off x="5029984" y="1416631"/>
            <a:ext cx="1356011" cy="1977683"/>
          </a:xfrm>
          <a:prstGeom prst="line">
            <a:avLst/>
          </a:prstGeom>
          <a:ln w="12700">
            <a:solidFill>
              <a:schemeClr val="accent6"/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sp>
        <p:nvSpPr>
          <p:cNvPr id="195" name="Line"/>
          <p:cNvSpPr/>
          <p:nvPr/>
        </p:nvSpPr>
        <p:spPr>
          <a:xfrm flipH="1">
            <a:off x="2556858" y="1416631"/>
            <a:ext cx="1557158" cy="1977683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76" y="900077"/>
            <a:ext cx="328166" cy="40183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MEDICAL…"/>
          <p:cNvSpPr txBox="1"/>
          <p:nvPr/>
        </p:nvSpPr>
        <p:spPr>
          <a:xfrm>
            <a:off x="4172758" y="1385691"/>
            <a:ext cx="801101" cy="200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defRPr sz="1600" b="1">
                <a:latin typeface="Gotham"/>
                <a:ea typeface="Gotham"/>
                <a:cs typeface="Gotham"/>
                <a:sym typeface="Gotham"/>
              </a:defRPr>
            </a:pPr>
            <a:r>
              <a:rPr lang="en-US" sz="949" dirty="0">
                <a:latin typeface="Gotham Light"/>
              </a:rPr>
              <a:t>PRACTITIONER</a:t>
            </a:r>
            <a:endParaRPr sz="949" dirty="0">
              <a:latin typeface="Gotham Light"/>
            </a:endParaRPr>
          </a:p>
        </p:txBody>
      </p:sp>
      <p:sp>
        <p:nvSpPr>
          <p:cNvPr id="2" name="COMPELLING VALUE PROPOSITION FOR PRIMARY CARE">
            <a:extLst>
              <a:ext uri="{FF2B5EF4-FFF2-40B4-BE49-F238E27FC236}">
                <a16:creationId xmlns:a16="http://schemas.microsoft.com/office/drawing/2014/main" id="{B3F870C4-19AB-4723-BE09-0D38AAE1272E}"/>
              </a:ext>
            </a:extLst>
          </p:cNvPr>
          <p:cNvSpPr txBox="1"/>
          <p:nvPr/>
        </p:nvSpPr>
        <p:spPr>
          <a:xfrm>
            <a:off x="1676903" y="327499"/>
            <a:ext cx="5790195" cy="29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2400" b="1">
                <a:solidFill>
                  <a:srgbClr val="2B79A9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lang="en-US" sz="1582" dirty="0"/>
              <a:t>Important to Understand Collaborative Care </a:t>
            </a:r>
          </a:p>
        </p:txBody>
      </p:sp>
      <p:sp>
        <p:nvSpPr>
          <p:cNvPr id="3" name="BEHAVIORAL…">
            <a:extLst>
              <a:ext uri="{FF2B5EF4-FFF2-40B4-BE49-F238E27FC236}">
                <a16:creationId xmlns:a16="http://schemas.microsoft.com/office/drawing/2014/main" id="{20193F7D-6EE3-456C-B699-0A2B9501C300}"/>
              </a:ext>
            </a:extLst>
          </p:cNvPr>
          <p:cNvSpPr txBox="1"/>
          <p:nvPr/>
        </p:nvSpPr>
        <p:spPr>
          <a:xfrm>
            <a:off x="4298751" y="3920755"/>
            <a:ext cx="541414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numCol="1" anchor="ctr">
            <a:spAutoFit/>
          </a:bodyPr>
          <a:lstStyle/>
          <a:p>
            <a:pPr>
              <a:defRPr sz="1600" b="1">
                <a:latin typeface="Gotham"/>
                <a:ea typeface="Gotham"/>
                <a:cs typeface="Gotham"/>
                <a:sym typeface="Gotham"/>
              </a:defRPr>
            </a:pPr>
            <a:r>
              <a:rPr lang="en-US" sz="949" dirty="0">
                <a:latin typeface="Gotham Light"/>
              </a:rPr>
              <a:t>REGISTRY</a:t>
            </a:r>
            <a:endParaRPr sz="949" dirty="0">
              <a:latin typeface="Gotham Light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B451D52-C80C-40F6-9366-6E4D9453A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78" y="3560108"/>
            <a:ext cx="286644" cy="2866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BEHAVIORAL…">
            <a:extLst>
              <a:ext uri="{FF2B5EF4-FFF2-40B4-BE49-F238E27FC236}">
                <a16:creationId xmlns:a16="http://schemas.microsoft.com/office/drawing/2014/main" id="{4FC19F89-5777-44E7-93A6-912DAF0171D0}"/>
              </a:ext>
            </a:extLst>
          </p:cNvPr>
          <p:cNvSpPr txBox="1"/>
          <p:nvPr/>
        </p:nvSpPr>
        <p:spPr>
          <a:xfrm>
            <a:off x="5827293" y="3920755"/>
            <a:ext cx="1429478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numCol="1" anchor="ctr">
            <a:spAutoFit/>
          </a:bodyPr>
          <a:lstStyle/>
          <a:p>
            <a:pPr>
              <a:defRPr sz="1600" b="1">
                <a:latin typeface="Gotham"/>
                <a:ea typeface="Gotham"/>
                <a:cs typeface="Gotham"/>
                <a:sym typeface="Gotham"/>
              </a:defRPr>
            </a:pPr>
            <a:r>
              <a:rPr lang="en-US" sz="949" dirty="0">
                <a:latin typeface="Gotham Light"/>
              </a:rPr>
              <a:t>PSYCHIATRIC CONSULTANT</a:t>
            </a:r>
            <a:endParaRPr sz="949" dirty="0">
              <a:latin typeface="Gotham Light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0CE8617-372F-45AD-BBBB-0CB9471C8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682" y="2370832"/>
            <a:ext cx="401837" cy="4018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MEDICAL…">
            <a:extLst>
              <a:ext uri="{FF2B5EF4-FFF2-40B4-BE49-F238E27FC236}">
                <a16:creationId xmlns:a16="http://schemas.microsoft.com/office/drawing/2014/main" id="{F133894F-6A98-46B8-A14A-0CE65A0C8614}"/>
              </a:ext>
            </a:extLst>
          </p:cNvPr>
          <p:cNvSpPr txBox="1"/>
          <p:nvPr/>
        </p:nvSpPr>
        <p:spPr>
          <a:xfrm>
            <a:off x="4330411" y="2858787"/>
            <a:ext cx="485310" cy="200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defRPr sz="1600" b="1">
                <a:latin typeface="Gotham"/>
                <a:ea typeface="Gotham"/>
                <a:cs typeface="Gotham"/>
                <a:sym typeface="Gotham"/>
              </a:defRPr>
            </a:pPr>
            <a:r>
              <a:rPr lang="en-US" sz="949" dirty="0">
                <a:latin typeface="Gotham Light"/>
              </a:rPr>
              <a:t>PATIENT</a:t>
            </a:r>
            <a:endParaRPr sz="949" dirty="0">
              <a:latin typeface="Gotham Light"/>
            </a:endParaRP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135" y="3556823"/>
            <a:ext cx="301730" cy="28664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EHAVIORAL…">
            <a:extLst>
              <a:ext uri="{FF2B5EF4-FFF2-40B4-BE49-F238E27FC236}">
                <a16:creationId xmlns:a16="http://schemas.microsoft.com/office/drawing/2014/main" id="{42FFBFC6-D794-4C08-BF63-914591800776}"/>
              </a:ext>
            </a:extLst>
          </p:cNvPr>
          <p:cNvSpPr txBox="1"/>
          <p:nvPr/>
        </p:nvSpPr>
        <p:spPr>
          <a:xfrm>
            <a:off x="2080128" y="3896796"/>
            <a:ext cx="886060" cy="346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numCol="1" anchor="ctr">
            <a:spAutoFit/>
          </a:bodyPr>
          <a:lstStyle/>
          <a:p>
            <a:pPr>
              <a:defRPr sz="1600" b="1">
                <a:latin typeface="Gotham"/>
                <a:ea typeface="Gotham"/>
                <a:cs typeface="Gotham"/>
                <a:sym typeface="Gotham"/>
              </a:defRPr>
            </a:pPr>
            <a:r>
              <a:rPr sz="949" dirty="0">
                <a:latin typeface="Gotham Light"/>
              </a:rPr>
              <a:t>BEHAVIORAL</a:t>
            </a:r>
            <a:endParaRPr lang="en-US" sz="949" dirty="0">
              <a:latin typeface="Gotham Light"/>
            </a:endParaRPr>
          </a:p>
          <a:p>
            <a:pPr>
              <a:defRPr sz="1600" b="1">
                <a:latin typeface="Gotham"/>
                <a:ea typeface="Gotham"/>
                <a:cs typeface="Gotham"/>
                <a:sym typeface="Gotham"/>
              </a:defRPr>
            </a:pPr>
            <a:r>
              <a:rPr sz="949" dirty="0">
                <a:latin typeface="Gotham Light"/>
              </a:rPr>
              <a:t>CARE MANAGE</a:t>
            </a:r>
            <a:r>
              <a:rPr lang="en-US" sz="949" dirty="0">
                <a:latin typeface="Gotham Light"/>
              </a:rPr>
              <a:t>R</a:t>
            </a:r>
            <a:endParaRPr sz="949" dirty="0">
              <a:latin typeface="Gotham Light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D123C45-F217-4365-AA9B-F785B2E1C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0183" y="3563074"/>
            <a:ext cx="286644" cy="2866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26A71F41-5F62-4D4D-AFF2-31D39A4F5413}"/>
              </a:ext>
            </a:extLst>
          </p:cNvPr>
          <p:cNvSpPr/>
          <p:nvPr/>
        </p:nvSpPr>
        <p:spPr>
          <a:xfrm flipH="1">
            <a:off x="5126915" y="3691439"/>
            <a:ext cx="784538" cy="0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F506F50-B078-4BA5-96E2-233B2831B168}"/>
              </a:ext>
            </a:extLst>
          </p:cNvPr>
          <p:cNvSpPr/>
          <p:nvPr/>
        </p:nvSpPr>
        <p:spPr>
          <a:xfrm flipH="1">
            <a:off x="3148351" y="3691439"/>
            <a:ext cx="784538" cy="0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sp>
        <p:nvSpPr>
          <p:cNvPr id="191" name="Rectangle"/>
          <p:cNvSpPr/>
          <p:nvPr/>
        </p:nvSpPr>
        <p:spPr>
          <a:xfrm>
            <a:off x="1322945" y="3236025"/>
            <a:ext cx="6422091" cy="1134149"/>
          </a:xfrm>
          <a:prstGeom prst="rect">
            <a:avLst/>
          </a:prstGeom>
          <a:noFill/>
          <a:ln w="254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rgbClr val="0060F6"/>
                </a:solidFill>
              </a:defRPr>
            </a:lvl1pPr>
          </a:lstStyle>
          <a:p>
            <a:r>
              <a:rPr sz="1265" dirty="0"/>
              <a:t> </a:t>
            </a:r>
          </a:p>
        </p:txBody>
      </p:sp>
      <p:sp>
        <p:nvSpPr>
          <p:cNvPr id="196" name="Line"/>
          <p:cNvSpPr/>
          <p:nvPr/>
        </p:nvSpPr>
        <p:spPr>
          <a:xfrm flipH="1">
            <a:off x="2758006" y="2881144"/>
            <a:ext cx="1461983" cy="70429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headEnd type="triangle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5"/>
          </a:p>
        </p:txBody>
      </p:sp>
      <p:sp>
        <p:nvSpPr>
          <p:cNvPr id="15" name="Definitions…">
            <a:extLst>
              <a:ext uri="{FF2B5EF4-FFF2-40B4-BE49-F238E27FC236}">
                <a16:creationId xmlns:a16="http://schemas.microsoft.com/office/drawing/2014/main" id="{98ED9EF8-EFFE-4CE7-8522-DA938462A519}"/>
              </a:ext>
            </a:extLst>
          </p:cNvPr>
          <p:cNvSpPr txBox="1"/>
          <p:nvPr/>
        </p:nvSpPr>
        <p:spPr>
          <a:xfrm>
            <a:off x="1376530" y="4680765"/>
            <a:ext cx="4093669" cy="248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241093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633" dirty="0">
                <a:latin typeface="Gotham Light"/>
              </a:rPr>
              <a:t>Source</a:t>
            </a:r>
          </a:p>
          <a:p>
            <a:pPr defTabSz="241093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633" dirty="0">
                <a:latin typeface="Gotham Light"/>
              </a:rPr>
              <a:t>The AIMS Center at the University of Washington developed this visual representation of the Collaborative Care Protocol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34780"/>
            <a:ext cx="6172200" cy="7429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Collaborative Coding Non FQHC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43013" y="744819"/>
          <a:ext cx="6600825" cy="481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47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BHI Code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Behavioral Health Care Manager or Clinical</a:t>
                      </a:r>
                      <a:r>
                        <a:rPr lang="en-US" sz="1100" baseline="0" dirty="0"/>
                        <a:t> Staff Threshold Time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Activities</a:t>
                      </a:r>
                      <a:r>
                        <a:rPr lang="en-US" sz="1100" baseline="0" dirty="0"/>
                        <a:t> Include: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800" dirty="0" err="1"/>
                        <a:t>CoCM</a:t>
                      </a:r>
                      <a:r>
                        <a:rPr lang="en-US" sz="1800" dirty="0"/>
                        <a:t> First Month</a:t>
                      </a:r>
                    </a:p>
                    <a:p>
                      <a:r>
                        <a:rPr lang="en-US" sz="1500" dirty="0"/>
                        <a:t> (CPT 99492)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First 70 minutes</a:t>
                      </a:r>
                      <a:r>
                        <a:rPr lang="en-US" sz="1100" baseline="0" dirty="0"/>
                        <a:t> per calendar month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Initial</a:t>
                      </a:r>
                      <a:r>
                        <a:rPr lang="en-US" sz="1100" baseline="0" dirty="0"/>
                        <a:t>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Outreach/engagement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Entering patients in registry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Psychiatric consultation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Brief intervention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800" dirty="0" err="1"/>
                        <a:t>CoCM</a:t>
                      </a:r>
                      <a:r>
                        <a:rPr lang="en-US" sz="1800" dirty="0"/>
                        <a:t> Subsequent</a:t>
                      </a:r>
                      <a:r>
                        <a:rPr lang="en-US" sz="1800" baseline="0" dirty="0"/>
                        <a:t> Months</a:t>
                      </a:r>
                      <a:r>
                        <a:rPr lang="en-US" sz="1500" baseline="0" dirty="0"/>
                        <a:t> (CPT 99493)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60 minutes per calendar month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Tracking</a:t>
                      </a:r>
                      <a:r>
                        <a:rPr lang="en-US" sz="1100" baseline="0" dirty="0"/>
                        <a:t> + Follow-up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Caseload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Collaboration of care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Brief intervention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Ongoing screening/monitoring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Relapse Prevention Planning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059">
                <a:tc>
                  <a:txBody>
                    <a:bodyPr/>
                    <a:lstStyle/>
                    <a:p>
                      <a:r>
                        <a:rPr lang="en-US" sz="1800" dirty="0"/>
                        <a:t>Add-on </a:t>
                      </a:r>
                      <a:r>
                        <a:rPr lang="en-US" sz="1800" dirty="0" err="1"/>
                        <a:t>CoCM</a:t>
                      </a:r>
                      <a:r>
                        <a:rPr lang="en-US" sz="1800" baseline="0" dirty="0"/>
                        <a:t> (Any month) </a:t>
                      </a:r>
                      <a:r>
                        <a:rPr lang="en-US" sz="1500" baseline="0" dirty="0"/>
                        <a:t>(CPT 99494)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Each</a:t>
                      </a:r>
                      <a:r>
                        <a:rPr lang="en-US" sz="1100" baseline="0" dirty="0"/>
                        <a:t> additional 30 minutes per calendar month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Same as Above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800" dirty="0"/>
                        <a:t>General</a:t>
                      </a:r>
                      <a:r>
                        <a:rPr lang="en-US" sz="1800" baseline="0" dirty="0"/>
                        <a:t> BHI </a:t>
                      </a:r>
                      <a:r>
                        <a:rPr lang="en-US" sz="1500" baseline="0" dirty="0"/>
                        <a:t> (CPT 99484)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At least 20 minutes per calendar month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Assessment</a:t>
                      </a:r>
                      <a:r>
                        <a:rPr lang="en-US" sz="1100" baseline="0" dirty="0"/>
                        <a:t> + Follow-up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Treatment/care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Facilitating and coordinating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Continuity of care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8085-336D-1448-9E05-A7421120ED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34780"/>
            <a:ext cx="6172200" cy="742950"/>
          </a:xfrm>
        </p:spPr>
        <p:txBody>
          <a:bodyPr/>
          <a:lstStyle/>
          <a:p>
            <a:pPr algn="ctr"/>
            <a:r>
              <a:rPr lang="en-US" dirty="0"/>
              <a:t>BHI Coding Summary FQHC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43013" y="744819"/>
          <a:ext cx="6600825" cy="476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47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BHI Code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Behavioral Health Care Manager or Clinical</a:t>
                      </a:r>
                      <a:r>
                        <a:rPr lang="en-US" sz="1100" baseline="0" dirty="0"/>
                        <a:t> Staff Threshold Time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Activities</a:t>
                      </a:r>
                      <a:r>
                        <a:rPr lang="en-US" sz="1100" baseline="0" dirty="0"/>
                        <a:t> Include: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800" dirty="0" err="1"/>
                        <a:t>CoCM</a:t>
                      </a:r>
                      <a:r>
                        <a:rPr lang="en-US" sz="1800" dirty="0"/>
                        <a:t> First Month</a:t>
                      </a:r>
                    </a:p>
                    <a:p>
                      <a:r>
                        <a:rPr lang="en-US" sz="1500" dirty="0"/>
                        <a:t>(G0512)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First 70 minutes</a:t>
                      </a:r>
                      <a:r>
                        <a:rPr lang="en-US" sz="1100" baseline="0" dirty="0"/>
                        <a:t> per calendar month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Initial</a:t>
                      </a:r>
                      <a:r>
                        <a:rPr lang="en-US" sz="1100" baseline="0" dirty="0"/>
                        <a:t>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Outreach/engagement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Entering patients in registry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Psychiatric consultation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Brief intervention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800" dirty="0" err="1"/>
                        <a:t>CoCM</a:t>
                      </a:r>
                      <a:r>
                        <a:rPr lang="en-US" sz="1800" dirty="0"/>
                        <a:t> Subsequent</a:t>
                      </a:r>
                      <a:r>
                        <a:rPr lang="en-US" sz="1800" baseline="0" dirty="0"/>
                        <a:t> Months </a:t>
                      </a:r>
                      <a:r>
                        <a:rPr lang="en-US" sz="1500" baseline="0" dirty="0"/>
                        <a:t>(GO511)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60 minutes per calendar month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Tracking</a:t>
                      </a:r>
                      <a:r>
                        <a:rPr lang="en-US" sz="1100" baseline="0" dirty="0"/>
                        <a:t> + Follow-up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Caseload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Collaboration of care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Brief intervention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Ongoing screening/monitoring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Relapse Prevention Planning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05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47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8085-336D-1448-9E05-A7421120ED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C5CA-3FA1-43BD-8A09-8C75D04A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The Newest Collaborative Care Code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FCA9DC-4C1A-407F-9E8F-CD3A75FA4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</p:spPr>
        <p:txBody>
          <a:bodyPr>
            <a:normAutofit/>
          </a:bodyPr>
          <a:lstStyle/>
          <a:p>
            <a:r>
              <a:rPr lang="en-US" sz="1200" dirty="0"/>
              <a:t>Added CY 2021 MPFS Final Rule CMS-1734-F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5C41A-D89B-4F1B-9011-943AA1D65E8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 wrap="square" anchor="ctr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sz="1700" dirty="0"/>
              <a:t> Added new HCPCS code G2214 - Initial or subsequent psychiatric collaborative care management, first 30 minutes in a month of behavioral health care manager activities, in consultation with a psychiatric consultant, and directed by the treating physician or other qualified health care professional</a:t>
            </a:r>
          </a:p>
        </p:txBody>
      </p:sp>
    </p:spTree>
    <p:extLst>
      <p:ext uri="{BB962C8B-B14F-4D97-AF65-F5344CB8AC3E}">
        <p14:creationId xmlns:p14="http://schemas.microsoft.com/office/powerpoint/2010/main" val="180258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99484</a:t>
            </a:r>
            <a:endParaRPr lang="en-US"/>
          </a:p>
        </p:txBody>
      </p:sp>
      <p:graphicFrame>
        <p:nvGraphicFramePr>
          <p:cNvPr id="76" name="Google Shape;74;p16">
            <a:extLst>
              <a:ext uri="{FF2B5EF4-FFF2-40B4-BE49-F238E27FC236}">
                <a16:creationId xmlns:a16="http://schemas.microsoft.com/office/drawing/2014/main" id="{BB85DE37-B1DC-40C5-9375-10306A2D8E1F}"/>
              </a:ext>
            </a:extLst>
          </p:cNvPr>
          <p:cNvGraphicFramePr/>
          <p:nvPr/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6313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1465</Words>
  <Application>Microsoft Office PowerPoint</Application>
  <PresentationFormat>On-screen Show (16:9)</PresentationFormat>
  <Paragraphs>193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EB Garamond</vt:lpstr>
      <vt:lpstr>Gotham</vt:lpstr>
      <vt:lpstr>Gotham Light</vt:lpstr>
      <vt:lpstr>Helvetica</vt:lpstr>
      <vt:lpstr>Open Sans</vt:lpstr>
      <vt:lpstr>Simple Light</vt:lpstr>
      <vt:lpstr>Thinking About the Business of Behavioral Health in Primary Care</vt:lpstr>
      <vt:lpstr>Common Pitfalls</vt:lpstr>
      <vt:lpstr>Painting a Picture: Knowledge is Key</vt:lpstr>
      <vt:lpstr>Some Primary Care Changes </vt:lpstr>
      <vt:lpstr>PowerPoint Presentation</vt:lpstr>
      <vt:lpstr>Collaborative Coding Non FQHC</vt:lpstr>
      <vt:lpstr>BHI Coding Summary FQHC</vt:lpstr>
      <vt:lpstr>The Newest Collaborative Care Code</vt:lpstr>
      <vt:lpstr>99484</vt:lpstr>
      <vt:lpstr>Time Based Inclusions</vt:lpstr>
      <vt:lpstr>PowerPoint Presentation</vt:lpstr>
      <vt:lpstr>Co Pays</vt:lpstr>
      <vt:lpstr>T1016</vt:lpstr>
      <vt:lpstr>Health &amp; Behavior Assessment &amp; Intervention Codes</vt:lpstr>
      <vt:lpstr>CCM-99490</vt:lpstr>
      <vt:lpstr>Behavioral Health Codes-Optimal </vt:lpstr>
      <vt:lpstr>What is a   </vt:lpstr>
      <vt:lpstr>Depression Screening Simplified</vt:lpstr>
      <vt:lpstr>PowerPoint Presentation</vt:lpstr>
      <vt:lpstr>Review Payer Mix</vt:lpstr>
      <vt:lpstr>Questions/Thoughts virna@concerthealth.io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99484</dc:title>
  <dc:creator>virna little</dc:creator>
  <cp:lastModifiedBy>Capital Area Health Alliance</cp:lastModifiedBy>
  <cp:revision>2</cp:revision>
  <dcterms:modified xsi:type="dcterms:W3CDTF">2022-02-08T00:46:43Z</dcterms:modified>
</cp:coreProperties>
</file>