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301" r:id="rId2"/>
    <p:sldId id="303" r:id="rId3"/>
    <p:sldId id="291" r:id="rId4"/>
    <p:sldId id="292" r:id="rId5"/>
    <p:sldId id="257" r:id="rId6"/>
    <p:sldId id="258" r:id="rId7"/>
    <p:sldId id="259" r:id="rId8"/>
    <p:sldId id="260" r:id="rId9"/>
    <p:sldId id="270" r:id="rId10"/>
    <p:sldId id="267" r:id="rId11"/>
    <p:sldId id="272" r:id="rId12"/>
    <p:sldId id="304" r:id="rId13"/>
    <p:sldId id="268" r:id="rId14"/>
    <p:sldId id="305" r:id="rId15"/>
    <p:sldId id="265" r:id="rId16"/>
    <p:sldId id="281" r:id="rId17"/>
    <p:sldId id="280" r:id="rId18"/>
    <p:sldId id="279" r:id="rId19"/>
    <p:sldId id="282" r:id="rId20"/>
    <p:sldId id="283" r:id="rId21"/>
    <p:sldId id="306" r:id="rId22"/>
    <p:sldId id="308" r:id="rId23"/>
    <p:sldId id="309" r:id="rId24"/>
    <p:sldId id="307" r:id="rId25"/>
    <p:sldId id="310" r:id="rId26"/>
    <p:sldId id="296" r:id="rId27"/>
    <p:sldId id="287" r:id="rId28"/>
    <p:sldId id="293" r:id="rId29"/>
    <p:sldId id="297" r:id="rId30"/>
    <p:sldId id="299" r:id="rId31"/>
    <p:sldId id="29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D26E"/>
    <a:srgbClr val="F8DD92"/>
    <a:srgbClr val="859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8883" autoAdjust="0"/>
  </p:normalViewPr>
  <p:slideViewPr>
    <p:cSldViewPr>
      <p:cViewPr>
        <p:scale>
          <a:sx n="84" d="100"/>
          <a:sy n="84" d="100"/>
        </p:scale>
        <p:origin x="-1068"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p:scale>
          <a:sx n="200" d="100"/>
          <a:sy n="200" d="100"/>
        </p:scale>
        <p:origin x="72" y="93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35" tIns="45718" rIns="91435" bIns="45718" rtlCol="0"/>
          <a:lstStyle>
            <a:lvl1pPr algn="r">
              <a:defRPr sz="1200"/>
            </a:lvl1pPr>
          </a:lstStyle>
          <a:p>
            <a:fld id="{1D3F27E8-216B-4D98-9CE6-7440DBED067B}" type="datetimeFigureOut">
              <a:rPr lang="en-US" smtClean="0"/>
              <a:t>4/5/2016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35" tIns="45718" rIns="91435"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35" tIns="45718" rIns="91435" bIns="45718" rtlCol="0" anchor="b"/>
          <a:lstStyle>
            <a:lvl1pPr algn="r">
              <a:defRPr sz="1200"/>
            </a:lvl1pPr>
          </a:lstStyle>
          <a:p>
            <a:fld id="{55479BF6-E0FF-462E-A515-DB32AA97AA29}" type="slidenum">
              <a:rPr lang="en-US" smtClean="0"/>
              <a:t>‹#›</a:t>
            </a:fld>
            <a:endParaRPr lang="en-US"/>
          </a:p>
        </p:txBody>
      </p:sp>
    </p:spTree>
    <p:extLst>
      <p:ext uri="{BB962C8B-B14F-4D97-AF65-F5344CB8AC3E}">
        <p14:creationId xmlns:p14="http://schemas.microsoft.com/office/powerpoint/2010/main" val="1292389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58788"/>
          </a:xfrm>
          <a:prstGeom prst="rect">
            <a:avLst/>
          </a:prstGeom>
        </p:spPr>
        <p:txBody>
          <a:bodyPr vert="horz" lIns="91435" tIns="45718" rIns="91435" bIns="45718" rtlCol="0"/>
          <a:lstStyle>
            <a:lvl1pPr algn="l">
              <a:defRPr sz="1200"/>
            </a:lvl1pPr>
          </a:lstStyle>
          <a:p>
            <a:endParaRPr lang="en-US"/>
          </a:p>
        </p:txBody>
      </p:sp>
      <p:sp>
        <p:nvSpPr>
          <p:cNvPr id="3" name="Date Placeholder 2"/>
          <p:cNvSpPr>
            <a:spLocks noGrp="1"/>
          </p:cNvSpPr>
          <p:nvPr>
            <p:ph type="dt" idx="1"/>
          </p:nvPr>
        </p:nvSpPr>
        <p:spPr>
          <a:xfrm>
            <a:off x="3884613" y="2"/>
            <a:ext cx="2971800" cy="458788"/>
          </a:xfrm>
          <a:prstGeom prst="rect">
            <a:avLst/>
          </a:prstGeom>
        </p:spPr>
        <p:txBody>
          <a:bodyPr vert="horz" lIns="91435" tIns="45718" rIns="91435" bIns="45718" rtlCol="0"/>
          <a:lstStyle>
            <a:lvl1pPr algn="r">
              <a:defRPr sz="1200"/>
            </a:lvl1pPr>
          </a:lstStyle>
          <a:p>
            <a:fld id="{6DC37B04-9977-4085-BA31-540E9FED14A9}" type="datetimeFigureOut">
              <a:rPr lang="en-US" smtClean="0"/>
              <a:t>4/5/2016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35" tIns="45718" rIns="91435" bIns="45718" rtlCol="0" anchor="ctr"/>
          <a:lstStyle/>
          <a:p>
            <a:endParaRPr lang="en-US"/>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35" tIns="45718" rIns="91435" bIns="4571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35" tIns="45718" rIns="91435" bIns="45718"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35" tIns="45718" rIns="91435" bIns="45718" rtlCol="0" anchor="b"/>
          <a:lstStyle>
            <a:lvl1pPr algn="r">
              <a:defRPr sz="1200"/>
            </a:lvl1pPr>
          </a:lstStyle>
          <a:p>
            <a:fld id="{FD617AC5-B2A6-4E79-9B65-AA87F49079F1}" type="slidenum">
              <a:rPr lang="en-US" smtClean="0"/>
              <a:t>‹#›</a:t>
            </a:fld>
            <a:endParaRPr lang="en-US"/>
          </a:p>
        </p:txBody>
      </p:sp>
    </p:spTree>
    <p:extLst>
      <p:ext uri="{BB962C8B-B14F-4D97-AF65-F5344CB8AC3E}">
        <p14:creationId xmlns:p14="http://schemas.microsoft.com/office/powerpoint/2010/main" val="9502076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Healthy! Capital Counties project began as a partnership between the four </a:t>
            </a:r>
            <a:r>
              <a:rPr lang="en-US" dirty="0" smtClean="0"/>
              <a:t>area</a:t>
            </a:r>
            <a:r>
              <a:rPr lang="en-US" baseline="0" dirty="0" smtClean="0"/>
              <a:t> </a:t>
            </a:r>
            <a:r>
              <a:rPr lang="en-US" dirty="0" smtClean="0"/>
              <a:t>hospital </a:t>
            </a:r>
            <a:r>
              <a:rPr lang="en-US" dirty="0"/>
              <a:t>systems and the three local health departments serving Ingham, Eaton, and Clinton counties in December of 2010. The </a:t>
            </a:r>
            <a:r>
              <a:rPr lang="en-US" dirty="0" smtClean="0"/>
              <a:t>Patient </a:t>
            </a:r>
            <a:r>
              <a:rPr lang="en-US" dirty="0"/>
              <a:t>Protection and Affordable Care Act requires non-profit hospitals </a:t>
            </a:r>
            <a:r>
              <a:rPr lang="en-US" dirty="0" smtClean="0"/>
              <a:t>conduct </a:t>
            </a:r>
            <a:r>
              <a:rPr lang="en-US" dirty="0"/>
              <a:t>or participate in a “community health needs </a:t>
            </a:r>
            <a:r>
              <a:rPr lang="en-US" dirty="0" smtClean="0"/>
              <a:t>assessment,” </a:t>
            </a:r>
            <a:r>
              <a:rPr lang="en-US" dirty="0"/>
              <a:t>partner with public health and the community, and </a:t>
            </a:r>
            <a:r>
              <a:rPr lang="en-US" dirty="0" smtClean="0"/>
              <a:t>develop </a:t>
            </a:r>
            <a:r>
              <a:rPr lang="en-US" dirty="0"/>
              <a:t>an action plan to address health needs identified in the assessment. </a:t>
            </a:r>
            <a:endParaRPr lang="en-US" dirty="0" smtClean="0"/>
          </a:p>
          <a:p>
            <a:endParaRPr lang="en-US" dirty="0"/>
          </a:p>
          <a:p>
            <a:r>
              <a:rPr lang="en-US" dirty="0" smtClean="0"/>
              <a:t>The </a:t>
            </a:r>
            <a:r>
              <a:rPr lang="en-US" dirty="0"/>
              <a:t>public health departments, while accredited at the state level in Michigan, must conduct a high-quality Community Health Assessment and Community Health Improvement Plan as a prerequisites to apply for voluntary national accreditation through the Public Health Accreditation Board. </a:t>
            </a:r>
            <a:endParaRPr lang="en-US" dirty="0" smtClean="0"/>
          </a:p>
          <a:p>
            <a:endParaRPr lang="en-US" dirty="0" smtClean="0"/>
          </a:p>
          <a:p>
            <a:r>
              <a:rPr lang="en-US" dirty="0" smtClean="0"/>
              <a:t>Building </a:t>
            </a:r>
            <a:r>
              <a:rPr lang="en-US" dirty="0"/>
              <a:t>on a regional history of cross-hospital system and cross-health department collaboration, the entities decided to partner collaboratively on this project to conserve and enhance the local capacity to do this work</a:t>
            </a:r>
            <a:r>
              <a:rPr lang="en-US" dirty="0" smtClean="0"/>
              <a:t>.</a:t>
            </a:r>
          </a:p>
          <a:p>
            <a:endParaRPr lang="en-US" dirty="0"/>
          </a:p>
          <a:p>
            <a:r>
              <a:rPr lang="en-US" dirty="0" smtClean="0"/>
              <a:t>In </a:t>
            </a:r>
            <a:r>
              <a:rPr lang="en-US" dirty="0"/>
              <a:t>June of 2012, the Healthy! Capital Counties project published the first Community Health Profile and Needs Assessment, with a key findings section added in August 2012. The second round of the community health improvement process was started in October </a:t>
            </a:r>
            <a:r>
              <a:rPr lang="en-US" dirty="0" smtClean="0"/>
              <a:t>2014 and recently published.</a:t>
            </a:r>
            <a:endParaRPr lang="en-US" dirty="0"/>
          </a:p>
        </p:txBody>
      </p:sp>
      <p:sp>
        <p:nvSpPr>
          <p:cNvPr id="4" name="Slide Number Placeholder 3"/>
          <p:cNvSpPr>
            <a:spLocks noGrp="1"/>
          </p:cNvSpPr>
          <p:nvPr>
            <p:ph type="sldNum" sz="quarter" idx="10"/>
          </p:nvPr>
        </p:nvSpPr>
        <p:spPr/>
        <p:txBody>
          <a:bodyPr/>
          <a:lstStyle/>
          <a:p>
            <a:fld id="{DB9C05E7-B69B-4F20-9C9F-9D443CE8EBD9}" type="slidenum">
              <a:rPr lang="en-US" smtClean="0"/>
              <a:pPr/>
              <a:t>1</a:t>
            </a:fld>
            <a:endParaRPr lang="en-US"/>
          </a:p>
        </p:txBody>
      </p:sp>
    </p:spTree>
    <p:extLst>
      <p:ext uri="{BB962C8B-B14F-4D97-AF65-F5344CB8AC3E}">
        <p14:creationId xmlns:p14="http://schemas.microsoft.com/office/powerpoint/2010/main" val="7131454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going to move to “Behaviors, Stress and Physical Condition.” </a:t>
            </a:r>
            <a:r>
              <a:rPr lang="en-US" dirty="0" smtClean="0"/>
              <a:t>Despite the increased access to health insurance resulting from the implementation of the Affordable Care Act, there are still adults with no health insurance. Overall, the proportion of adults 18-64 years old without health insurance is lower in the capital area than in the state, but that is not true for certain areas within the capital area. The city of Lansing has a slightly higher proportion of adults with no health insurance than the state.</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10</a:t>
            </a:fld>
            <a:endParaRPr lang="en-US"/>
          </a:p>
        </p:txBody>
      </p:sp>
    </p:spTree>
    <p:extLst>
      <p:ext uri="{BB962C8B-B14F-4D97-AF65-F5344CB8AC3E}">
        <p14:creationId xmlns:p14="http://schemas.microsoft.com/office/powerpoint/2010/main" val="18261544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map</a:t>
            </a:r>
            <a:r>
              <a:rPr lang="en-US" baseline="0" dirty="0" smtClean="0"/>
              <a:t> presented as a bar chart.</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11</a:t>
            </a:fld>
            <a:endParaRPr lang="en-US"/>
          </a:p>
        </p:txBody>
      </p:sp>
    </p:spTree>
    <p:extLst>
      <p:ext uri="{BB962C8B-B14F-4D97-AF65-F5344CB8AC3E}">
        <p14:creationId xmlns:p14="http://schemas.microsoft.com/office/powerpoint/2010/main" val="3625424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a:t>
            </a:r>
            <a:r>
              <a:rPr lang="en-US" baseline="0" dirty="0" smtClean="0"/>
              <a:t> course, h</a:t>
            </a:r>
            <a:r>
              <a:rPr lang="en-US" dirty="0" smtClean="0"/>
              <a:t>aving </a:t>
            </a:r>
            <a:r>
              <a:rPr lang="en-US" dirty="0" smtClean="0"/>
              <a:t>access to care requires not only having financial coverage but also access to providers. While high </a:t>
            </a:r>
            <a:r>
              <a:rPr lang="en-US" dirty="0" smtClean="0"/>
              <a:t>usage of specialist </a:t>
            </a:r>
            <a:r>
              <a:rPr lang="en-US" dirty="0" smtClean="0"/>
              <a:t>physicians has been shown to be associated with higher, and perhaps unnecessary, utilization, having sufficient availability of primary care physicians is essential so that people can get preventive and primary care, and when needed, referrals to appropriate specialty care. </a:t>
            </a:r>
            <a:r>
              <a:rPr lang="en-US" dirty="0" smtClean="0"/>
              <a:t>Only Clinton</a:t>
            </a:r>
            <a:r>
              <a:rPr lang="en-US" baseline="0" dirty="0" smtClean="0"/>
              <a:t> County is better than the state average. Why?</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12</a:t>
            </a:fld>
            <a:endParaRPr lang="en-US"/>
          </a:p>
        </p:txBody>
      </p:sp>
    </p:spTree>
    <p:extLst>
      <p:ext uri="{BB962C8B-B14F-4D97-AF65-F5344CB8AC3E}">
        <p14:creationId xmlns:p14="http://schemas.microsoft.com/office/powerpoint/2010/main" val="36254241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our focus group said. Is this</a:t>
            </a:r>
            <a:r>
              <a:rPr lang="en-US" baseline="0" dirty="0" smtClean="0"/>
              <a:t> true? For whom?</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13</a:t>
            </a:fld>
            <a:endParaRPr lang="en-US"/>
          </a:p>
        </p:txBody>
      </p:sp>
    </p:spTree>
    <p:extLst>
      <p:ext uri="{BB962C8B-B14F-4D97-AF65-F5344CB8AC3E}">
        <p14:creationId xmlns:p14="http://schemas.microsoft.com/office/powerpoint/2010/main" val="4475601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moving</a:t>
            </a:r>
            <a:r>
              <a:rPr lang="en-US" baseline="0" dirty="0" smtClean="0"/>
              <a:t> down one step to “Health Outcomes” now. A</a:t>
            </a:r>
            <a:r>
              <a:rPr lang="en-US" dirty="0" smtClean="0"/>
              <a:t>pproximately </a:t>
            </a:r>
            <a:r>
              <a:rPr lang="en-US" dirty="0" smtClean="0"/>
              <a:t>one in four adults in Michigan live with multiple chronic conditions. The prevalence is slightly less in the </a:t>
            </a:r>
            <a:r>
              <a:rPr lang="en-US" dirty="0" smtClean="0"/>
              <a:t>tri-county </a:t>
            </a:r>
            <a:r>
              <a:rPr lang="en-US" dirty="0" smtClean="0"/>
              <a:t>region. Within the region, Ingham County has the lowest prevalence of adults with multiple chronic conditions, while Eaton County has the highest.</a:t>
            </a:r>
          </a:p>
          <a:p>
            <a:endParaRPr lang="en-US" dirty="0" smtClean="0"/>
          </a:p>
          <a:p>
            <a:r>
              <a:rPr lang="en-US" dirty="0" smtClean="0"/>
              <a:t>Chronic conditions and their complications account for a substantial portion of health cost, both direct and indirect. Chronic diseases account for $3 out of every $4 spent on health care. </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14</a:t>
            </a:fld>
            <a:endParaRPr lang="en-US"/>
          </a:p>
        </p:txBody>
      </p:sp>
    </p:spTree>
    <p:extLst>
      <p:ext uri="{BB962C8B-B14F-4D97-AF65-F5344CB8AC3E}">
        <p14:creationId xmlns:p14="http://schemas.microsoft.com/office/powerpoint/2010/main" val="362542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overall statewide life expectancy is 78.3 years. The tri-county region has a negligibly higher expectancy of 78.6 years. Life expectancy in the within the tri-county area ranges from 74.0 years among residents of Lansing and 86.8 years for Small Cities</a:t>
            </a:r>
            <a:r>
              <a:rPr lang="en-US" dirty="0" smtClean="0"/>
              <a:t>.</a:t>
            </a:r>
          </a:p>
          <a:p>
            <a:endParaRPr lang="en-US" dirty="0" smtClean="0"/>
          </a:p>
          <a:p>
            <a:r>
              <a:rPr lang="en-US" dirty="0" smtClean="0"/>
              <a:t>The</a:t>
            </a:r>
            <a:r>
              <a:rPr lang="en-US" baseline="0" dirty="0" smtClean="0"/>
              <a:t> city of Lansing performs worse at nearly all levels of the rainbow table and as you can see, life expectancy is the shortest here.</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15</a:t>
            </a:fld>
            <a:endParaRPr lang="en-US"/>
          </a:p>
        </p:txBody>
      </p:sp>
    </p:spTree>
    <p:extLst>
      <p:ext uri="{BB962C8B-B14F-4D97-AF65-F5344CB8AC3E}">
        <p14:creationId xmlns:p14="http://schemas.microsoft.com/office/powerpoint/2010/main" val="38590590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previous information was all data driven, but i</a:t>
            </a:r>
            <a:r>
              <a:rPr lang="en-US" dirty="0" smtClean="0"/>
              <a:t>t </a:t>
            </a:r>
            <a:r>
              <a:rPr lang="en-US" dirty="0" smtClean="0"/>
              <a:t>was important to the Healthy! Capital Counties </a:t>
            </a:r>
            <a:r>
              <a:rPr lang="en-US" dirty="0" smtClean="0"/>
              <a:t>workgroup </a:t>
            </a:r>
            <a:r>
              <a:rPr lang="en-US" dirty="0" smtClean="0"/>
              <a:t>to provide an opportunity for anyone from the community to give their input about the health of the tri-county area. To facilitate this participation, we created an online survey that asked about the defining characteristics of a healthy community, the most important health problems in </a:t>
            </a:r>
            <a:r>
              <a:rPr lang="en-US" dirty="0" smtClean="0"/>
              <a:t>the </a:t>
            </a:r>
            <a:r>
              <a:rPr lang="en-US" dirty="0" smtClean="0"/>
              <a:t>county of residence and county of employment, access to health resources, social needs, and health care barriers. The Community Survey was available from July 21, 2015 to August 18, 2015. </a:t>
            </a:r>
          </a:p>
          <a:p>
            <a:endParaRPr lang="en-US" dirty="0" smtClean="0"/>
          </a:p>
          <a:p>
            <a:r>
              <a:rPr lang="en-US" dirty="0" smtClean="0"/>
              <a:t>Do you think </a:t>
            </a:r>
            <a:r>
              <a:rPr lang="en-US" dirty="0" smtClean="0"/>
              <a:t>“access </a:t>
            </a:r>
            <a:r>
              <a:rPr lang="en-US" dirty="0" smtClean="0"/>
              <a:t>to health </a:t>
            </a:r>
            <a:r>
              <a:rPr lang="en-US" dirty="0" smtClean="0"/>
              <a:t>care” is </a:t>
            </a:r>
            <a:r>
              <a:rPr lang="en-US" dirty="0" smtClean="0"/>
              <a:t>the MOST</a:t>
            </a:r>
            <a:r>
              <a:rPr lang="en-US" baseline="0" dirty="0" smtClean="0"/>
              <a:t> important factor in a “healthy community?”</a:t>
            </a:r>
            <a:endParaRPr lang="en-US" dirty="0" smtClean="0"/>
          </a:p>
        </p:txBody>
      </p:sp>
      <p:sp>
        <p:nvSpPr>
          <p:cNvPr id="4" name="Slide Number Placeholder 3"/>
          <p:cNvSpPr>
            <a:spLocks noGrp="1"/>
          </p:cNvSpPr>
          <p:nvPr>
            <p:ph type="sldNum" sz="quarter" idx="10"/>
          </p:nvPr>
        </p:nvSpPr>
        <p:spPr/>
        <p:txBody>
          <a:bodyPr/>
          <a:lstStyle/>
          <a:p>
            <a:fld id="{FD617AC5-B2A6-4E79-9B65-AA87F49079F1}" type="slidenum">
              <a:rPr lang="en-US" smtClean="0"/>
              <a:t>16</a:t>
            </a:fld>
            <a:endParaRPr lang="en-US"/>
          </a:p>
        </p:txBody>
      </p:sp>
    </p:spTree>
    <p:extLst>
      <p:ext uri="{BB962C8B-B14F-4D97-AF65-F5344CB8AC3E}">
        <p14:creationId xmlns:p14="http://schemas.microsoft.com/office/powerpoint/2010/main" val="270870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Lack</a:t>
            </a:r>
            <a:r>
              <a:rPr lang="en-US" baseline="0" dirty="0" smtClean="0"/>
              <a:t> of </a:t>
            </a:r>
            <a:r>
              <a:rPr lang="en-US" dirty="0" smtClean="0"/>
              <a:t>access to health care was reported as </a:t>
            </a:r>
            <a:r>
              <a:rPr lang="en-US" dirty="0" smtClean="0"/>
              <a:t>a major health problem</a:t>
            </a:r>
            <a:r>
              <a:rPr lang="en-US" baseline="0" dirty="0" smtClean="0"/>
              <a:t> </a:t>
            </a:r>
            <a:r>
              <a:rPr lang="en-US" baseline="0" dirty="0" smtClean="0"/>
              <a:t>by a few, but not the majority.</a:t>
            </a:r>
            <a:endParaRPr lang="en-US" dirty="0" smtClean="0"/>
          </a:p>
          <a:p>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17</a:t>
            </a:fld>
            <a:endParaRPr lang="en-US"/>
          </a:p>
        </p:txBody>
      </p:sp>
    </p:spTree>
    <p:extLst>
      <p:ext uri="{BB962C8B-B14F-4D97-AF65-F5344CB8AC3E}">
        <p14:creationId xmlns:p14="http://schemas.microsoft.com/office/powerpoint/2010/main" val="6285773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perceived barriers to health care in the community.</a:t>
            </a:r>
            <a:r>
              <a:rPr lang="en-US" baseline="0" dirty="0" smtClean="0"/>
              <a:t> What do you think of them? Cost for the care itself or for medication was by far the biggest barrier across the board. Next is fear or distrust of the health care system.</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18</a:t>
            </a:fld>
            <a:endParaRPr lang="en-US"/>
          </a:p>
        </p:txBody>
      </p:sp>
    </p:spTree>
    <p:extLst>
      <p:ext uri="{BB962C8B-B14F-4D97-AF65-F5344CB8AC3E}">
        <p14:creationId xmlns:p14="http://schemas.microsoft.com/office/powerpoint/2010/main" val="309529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members think addressing social needs is as important as addressing</a:t>
            </a:r>
            <a:r>
              <a:rPr lang="en-US" baseline="0" dirty="0" smtClean="0"/>
              <a:t> medical needs. </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19</a:t>
            </a:fld>
            <a:endParaRPr lang="en-US"/>
          </a:p>
        </p:txBody>
      </p:sp>
    </p:spTree>
    <p:extLst>
      <p:ext uri="{BB962C8B-B14F-4D97-AF65-F5344CB8AC3E}">
        <p14:creationId xmlns:p14="http://schemas.microsoft.com/office/powerpoint/2010/main" val="1394214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a:t>
            </a:r>
            <a:r>
              <a:rPr lang="en-US" dirty="0" smtClean="0"/>
              <a:t>aforementioned project </a:t>
            </a:r>
            <a:r>
              <a:rPr lang="en-US" dirty="0" smtClean="0"/>
              <a:t>partners.</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a:t>
            </a:fld>
            <a:endParaRPr lang="en-US"/>
          </a:p>
        </p:txBody>
      </p:sp>
    </p:spTree>
    <p:extLst>
      <p:ext uri="{BB962C8B-B14F-4D97-AF65-F5344CB8AC3E}">
        <p14:creationId xmlns:p14="http://schemas.microsoft.com/office/powerpoint/2010/main" val="3128427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the community survey, </a:t>
            </a:r>
            <a:r>
              <a:rPr lang="en-US" dirty="0" smtClean="0"/>
              <a:t>we specifically sought insight </a:t>
            </a:r>
            <a:r>
              <a:rPr lang="en-US" dirty="0" smtClean="0"/>
              <a:t>from local health care providers about the health of the community. Health care providers within the four hospital systems were encouraged to participate in an online survey that asked about the characteristics of a healthy community, the most important health problems in their county of employment, factors affecting patient health, referrals to other community resources, social needs of patients, and health care barriers. The Community Survey was available from August 5-21, 2015. Health care providers were invited to complete the survey via communication from their hospital system. </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20</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are the three most important factors that define a healthy</a:t>
            </a:r>
            <a:r>
              <a:rPr lang="en-US" baseline="0" dirty="0" smtClean="0"/>
              <a:t> community?” “</a:t>
            </a:r>
            <a:r>
              <a:rPr lang="en-US" dirty="0" smtClean="0"/>
              <a:t>Access </a:t>
            </a:r>
            <a:r>
              <a:rPr lang="en-US" dirty="0" smtClean="0"/>
              <a:t>to </a:t>
            </a:r>
            <a:r>
              <a:rPr lang="en-US" dirty="0" smtClean="0"/>
              <a:t>Healthcare” </a:t>
            </a:r>
            <a:r>
              <a:rPr lang="en-US" dirty="0" smtClean="0"/>
              <a:t>was the factor receiving the most </a:t>
            </a:r>
            <a:r>
              <a:rPr lang="en-US" dirty="0" smtClean="0"/>
              <a:t>responses </a:t>
            </a:r>
            <a:r>
              <a:rPr lang="en-US" dirty="0" smtClean="0"/>
              <a:t>(this is consistent with the community survey). Four</a:t>
            </a:r>
            <a:r>
              <a:rPr lang="en-US" baseline="0" dirty="0" smtClean="0"/>
              <a:t> of the top five </a:t>
            </a:r>
            <a:r>
              <a:rPr lang="en-US" baseline="0" dirty="0" smtClean="0"/>
              <a:t>responses overlapped</a:t>
            </a:r>
            <a:r>
              <a:rPr lang="en-US" baseline="0" dirty="0" smtClean="0"/>
              <a:t>. </a:t>
            </a:r>
            <a:r>
              <a:rPr lang="en-US" dirty="0" smtClean="0"/>
              <a:t>The community placed “low</a:t>
            </a:r>
            <a:r>
              <a:rPr lang="en-US" baseline="0" dirty="0" smtClean="0"/>
              <a:t> crime/safe neighborhoods” in their top five and providers did not. Providers placed “illness/disease prevention” in their top five and the community did not.</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21</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are the most important</a:t>
            </a:r>
            <a:r>
              <a:rPr lang="en-US" baseline="0" dirty="0" smtClean="0"/>
              <a:t> health problems?” A</a:t>
            </a:r>
            <a:r>
              <a:rPr lang="en-US" dirty="0" smtClean="0"/>
              <a:t>gain</a:t>
            </a:r>
            <a:r>
              <a:rPr lang="en-US" dirty="0" smtClean="0"/>
              <a:t>,</a:t>
            </a:r>
            <a:r>
              <a:rPr lang="en-US" baseline="0" dirty="0" smtClean="0"/>
              <a:t> there is much overlap with the community survey. </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22</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do you think are the top three factors that negatively impact</a:t>
            </a:r>
            <a:r>
              <a:rPr lang="en-US" baseline="0" dirty="0" smtClean="0"/>
              <a:t> your patient’ health?</a:t>
            </a:r>
          </a:p>
          <a:p>
            <a:endParaRPr lang="en-US" baseline="0" dirty="0" smtClean="0"/>
          </a:p>
          <a:p>
            <a:r>
              <a:rPr lang="en-US" baseline="0" dirty="0" smtClean="0"/>
              <a:t>The number one answer is “lack of motivation.” The number three answer is “lack of education.” I found this interesting because it MAY be hard to differentiate between the two. Lack of access to mental health services ranked number two. Mental health came up many times during the assessment.</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23</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a:t>
            </a:r>
            <a:r>
              <a:rPr lang="en-US" baseline="0" dirty="0" smtClean="0"/>
              <a:t> p</a:t>
            </a:r>
            <a:r>
              <a:rPr lang="en-US" dirty="0" smtClean="0"/>
              <a:t>roviders</a:t>
            </a:r>
            <a:r>
              <a:rPr lang="en-US" baseline="0" dirty="0" smtClean="0"/>
              <a:t> see needs beyond healthcare, beyond their control</a:t>
            </a:r>
            <a:r>
              <a:rPr lang="en-US" baseline="0" dirty="0" smtClean="0"/>
              <a:t>. Physicians actually agreed more strongly with the statement that “addressing patients’ social needs is as important as addressing their medical conditions” than the community. </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24</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Local providers refer patients to community resources. This</a:t>
            </a:r>
            <a:r>
              <a:rPr lang="en-US" baseline="0" dirty="0" smtClean="0"/>
              <a:t> is one way to address other areas on the “rainbow table.”</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25</a:t>
            </a:fld>
            <a:endParaRPr lang="en-US"/>
          </a:p>
        </p:txBody>
      </p:sp>
    </p:spTree>
    <p:extLst>
      <p:ext uri="{BB962C8B-B14F-4D97-AF65-F5344CB8AC3E}">
        <p14:creationId xmlns:p14="http://schemas.microsoft.com/office/powerpoint/2010/main" val="38260733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26</a:t>
            </a:fld>
            <a:endParaRPr lang="en-US"/>
          </a:p>
        </p:txBody>
      </p:sp>
    </p:spTree>
    <p:extLst>
      <p:ext uri="{BB962C8B-B14F-4D97-AF65-F5344CB8AC3E}">
        <p14:creationId xmlns:p14="http://schemas.microsoft.com/office/powerpoint/2010/main" val="38957324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27</a:t>
            </a:fld>
            <a:endParaRPr lang="en-US"/>
          </a:p>
        </p:txBody>
      </p:sp>
    </p:spTree>
    <p:extLst>
      <p:ext uri="{BB962C8B-B14F-4D97-AF65-F5344CB8AC3E}">
        <p14:creationId xmlns:p14="http://schemas.microsoft.com/office/powerpoint/2010/main" val="15568181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28</a:t>
            </a:fld>
            <a:endParaRPr lang="en-US"/>
          </a:p>
        </p:txBody>
      </p:sp>
    </p:spTree>
    <p:extLst>
      <p:ext uri="{BB962C8B-B14F-4D97-AF65-F5344CB8AC3E}">
        <p14:creationId xmlns:p14="http://schemas.microsoft.com/office/powerpoint/2010/main" val="676161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29</a:t>
            </a:fld>
            <a:endParaRPr lang="en-US"/>
          </a:p>
        </p:txBody>
      </p:sp>
    </p:spTree>
    <p:extLst>
      <p:ext uri="{BB962C8B-B14F-4D97-AF65-F5344CB8AC3E}">
        <p14:creationId xmlns:p14="http://schemas.microsoft.com/office/powerpoint/2010/main" val="64027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community health improvement process yields two </a:t>
            </a:r>
            <a:r>
              <a:rPr lang="en-US" dirty="0" smtClean="0"/>
              <a:t>deliverables</a:t>
            </a:r>
            <a:r>
              <a:rPr lang="en-US" dirty="0"/>
              <a:t>: a community health assessment presented in the form of a community health profile and a community health improvement plan. </a:t>
            </a:r>
            <a:endParaRPr lang="en-US" dirty="0" smtClean="0"/>
          </a:p>
          <a:p>
            <a:endParaRPr lang="en-US" dirty="0" smtClean="0"/>
          </a:p>
          <a:p>
            <a:r>
              <a:rPr lang="en-US" dirty="0" smtClean="0"/>
              <a:t>The process engages community </a:t>
            </a:r>
            <a:r>
              <a:rPr lang="en-US" dirty="0"/>
              <a:t>members and partners to systematically collect and analyze qualitative and quantitative health-related data from a variety of </a:t>
            </a:r>
            <a:r>
              <a:rPr lang="en-US" dirty="0" smtClean="0"/>
              <a:t>sources. </a:t>
            </a:r>
          </a:p>
          <a:p>
            <a:endParaRPr lang="en-US" dirty="0"/>
          </a:p>
          <a:p>
            <a:r>
              <a:rPr lang="en-US" dirty="0" smtClean="0"/>
              <a:t>The community </a:t>
            </a:r>
            <a:r>
              <a:rPr lang="en-US" dirty="0"/>
              <a:t>health profile </a:t>
            </a:r>
            <a:r>
              <a:rPr lang="en-US" dirty="0" smtClean="0"/>
              <a:t>informs community </a:t>
            </a:r>
            <a:r>
              <a:rPr lang="en-US" dirty="0"/>
              <a:t>decision-making, the prioritization of health problems and the development and implementation of community health improvement plans.</a:t>
            </a:r>
          </a:p>
        </p:txBody>
      </p:sp>
      <p:sp>
        <p:nvSpPr>
          <p:cNvPr id="4" name="Slide Number Placeholder 3"/>
          <p:cNvSpPr>
            <a:spLocks noGrp="1"/>
          </p:cNvSpPr>
          <p:nvPr>
            <p:ph type="sldNum" sz="quarter" idx="10"/>
          </p:nvPr>
        </p:nvSpPr>
        <p:spPr/>
        <p:txBody>
          <a:bodyPr/>
          <a:lstStyle/>
          <a:p>
            <a:fld id="{FD617AC5-B2A6-4E79-9B65-AA87F49079F1}" type="slidenum">
              <a:rPr lang="en-US" smtClean="0"/>
              <a:t>3</a:t>
            </a:fld>
            <a:endParaRPr lang="en-US"/>
          </a:p>
        </p:txBody>
      </p:sp>
    </p:spTree>
    <p:extLst>
      <p:ext uri="{BB962C8B-B14F-4D97-AF65-F5344CB8AC3E}">
        <p14:creationId xmlns:p14="http://schemas.microsoft.com/office/powerpoint/2010/main" val="8922561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30</a:t>
            </a:fld>
            <a:endParaRPr lang="en-US"/>
          </a:p>
        </p:txBody>
      </p:sp>
    </p:spTree>
    <p:extLst>
      <p:ext uri="{BB962C8B-B14F-4D97-AF65-F5344CB8AC3E}">
        <p14:creationId xmlns:p14="http://schemas.microsoft.com/office/powerpoint/2010/main" val="38090353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D617AC5-B2A6-4E79-9B65-AA87F49079F1}" type="slidenum">
              <a:rPr lang="en-US" smtClean="0"/>
              <a:t>31</a:t>
            </a:fld>
            <a:endParaRPr lang="en-US"/>
          </a:p>
        </p:txBody>
      </p:sp>
    </p:spTree>
    <p:extLst>
      <p:ext uri="{BB962C8B-B14F-4D97-AF65-F5344CB8AC3E}">
        <p14:creationId xmlns:p14="http://schemas.microsoft.com/office/powerpoint/2010/main" val="3683308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collected data and engaged the community in several different ways</a:t>
            </a:r>
            <a:r>
              <a:rPr lang="en-US" dirty="0" smtClean="0"/>
              <a:t>. </a:t>
            </a:r>
          </a:p>
          <a:p>
            <a:pPr marL="171450" indent="-171450">
              <a:buFont typeface="Arial" panose="020B0604020202020204" pitchFamily="34" charset="0"/>
              <a:buChar char="•"/>
            </a:pPr>
            <a:r>
              <a:rPr lang="en-US" dirty="0" smtClean="0"/>
              <a:t>Data came from several sources</a:t>
            </a:r>
            <a:r>
              <a:rPr lang="en-US" baseline="0" dirty="0" smtClean="0"/>
              <a:t> including Behavioral Risk Factors Survey and MDHHS Vital Records. </a:t>
            </a:r>
          </a:p>
          <a:p>
            <a:pPr marL="171450" indent="-171450">
              <a:buFont typeface="Arial" panose="020B0604020202020204" pitchFamily="34" charset="0"/>
              <a:buChar char="•"/>
            </a:pPr>
            <a:r>
              <a:rPr lang="en-US" baseline="0" dirty="0" smtClean="0"/>
              <a:t>The </a:t>
            </a:r>
            <a:r>
              <a:rPr lang="en-US" baseline="0" dirty="0" err="1" smtClean="0"/>
              <a:t>Photovoice</a:t>
            </a:r>
            <a:r>
              <a:rPr lang="en-US" baseline="0" dirty="0" smtClean="0"/>
              <a:t> project (new for this iteration of H!CC) sought to include the youth perspective. The project included 10 students from five different high schools. </a:t>
            </a:r>
          </a:p>
          <a:p>
            <a:pPr marL="171450" indent="-171450">
              <a:buFont typeface="Arial" panose="020B0604020202020204" pitchFamily="34" charset="0"/>
              <a:buChar char="•"/>
            </a:pPr>
            <a:r>
              <a:rPr lang="en-US" baseline="0" dirty="0" smtClean="0"/>
              <a:t>For the focus groups, there were seven groups with an average of ten people in each group. They were designed to include traditionally underrepresented people.</a:t>
            </a:r>
            <a:endParaRPr lang="en-US" dirty="0" smtClean="0"/>
          </a:p>
          <a:p>
            <a:pPr marL="171450" indent="-171450">
              <a:buFont typeface="Arial" panose="020B0604020202020204" pitchFamily="34" charset="0"/>
              <a:buChar char="•"/>
            </a:pPr>
            <a:r>
              <a:rPr lang="en-US" dirty="0" smtClean="0"/>
              <a:t>The</a:t>
            </a:r>
            <a:r>
              <a:rPr lang="en-US" baseline="0" dirty="0" smtClean="0"/>
              <a:t> i</a:t>
            </a:r>
            <a:r>
              <a:rPr lang="en-US" dirty="0" smtClean="0"/>
              <a:t>nput walls asked people</a:t>
            </a:r>
            <a:r>
              <a:rPr lang="en-US" baseline="0" dirty="0" smtClean="0"/>
              <a:t> to </a:t>
            </a:r>
            <a:r>
              <a:rPr lang="en-US" dirty="0" smtClean="0"/>
              <a:t>define the characteristics of a healthy community.</a:t>
            </a:r>
            <a:r>
              <a:rPr lang="en-US" baseline="0" dirty="0" smtClean="0"/>
              <a:t> </a:t>
            </a:r>
            <a:r>
              <a:rPr lang="en-US" dirty="0" smtClean="0"/>
              <a:t>131 individual answers were posted on the input walls</a:t>
            </a:r>
            <a:r>
              <a:rPr lang="en-US" baseline="0" dirty="0" smtClean="0"/>
              <a:t> at seven different locations.</a:t>
            </a:r>
          </a:p>
          <a:p>
            <a:pPr marL="171450" indent="-171450">
              <a:buFont typeface="Arial" panose="020B0604020202020204" pitchFamily="34" charset="0"/>
              <a:buChar char="•"/>
            </a:pPr>
            <a:r>
              <a:rPr lang="en-US" baseline="0" dirty="0" smtClean="0"/>
              <a:t>We’ll discuss the surveys more later, but there were two. One was for community members and one was specifically for health care providers.</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4</a:t>
            </a:fld>
            <a:endParaRPr lang="en-US"/>
          </a:p>
        </p:txBody>
      </p:sp>
    </p:spTree>
    <p:extLst>
      <p:ext uri="{BB962C8B-B14F-4D97-AF65-F5344CB8AC3E}">
        <p14:creationId xmlns:p14="http://schemas.microsoft.com/office/powerpoint/2010/main" val="1811904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Healthy! Capital Counties is concerned </a:t>
            </a:r>
            <a:r>
              <a:rPr lang="en-US" dirty="0"/>
              <a:t>with the changeable aspects of health, and therefore does not address genetics or heritable diseases. </a:t>
            </a:r>
            <a:r>
              <a:rPr lang="en-US" dirty="0" smtClean="0"/>
              <a:t>While </a:t>
            </a:r>
            <a:r>
              <a:rPr lang="en-US" dirty="0"/>
              <a:t>personal responsibility plays a role in each person’s individual health, it’s important to also consider other factors of social and collective responsibility to improve health. </a:t>
            </a:r>
            <a:endParaRPr lang="en-US" dirty="0" smtClean="0"/>
          </a:p>
          <a:p>
            <a:endParaRPr lang="en-US" dirty="0"/>
          </a:p>
          <a:p>
            <a:r>
              <a:rPr lang="en-US" dirty="0" smtClean="0"/>
              <a:t>Through H!CC, </a:t>
            </a:r>
            <a:r>
              <a:rPr lang="en-US" dirty="0"/>
              <a:t>we examine health outcomes to determine patterns of disease and death across populations. Some of what influences health outcomes are health </a:t>
            </a:r>
            <a:r>
              <a:rPr lang="en-US" dirty="0" smtClean="0"/>
              <a:t>behaviors which </a:t>
            </a:r>
            <a:r>
              <a:rPr lang="en-US" dirty="0"/>
              <a:t>protect from or contribute to health problems. These behaviors </a:t>
            </a:r>
            <a:r>
              <a:rPr lang="en-US" dirty="0" smtClean="0"/>
              <a:t>include things </a:t>
            </a:r>
            <a:r>
              <a:rPr lang="en-US" dirty="0"/>
              <a:t>like smoking, drinking, or not having a primary care doctor. Also included are things that reflect </a:t>
            </a:r>
            <a:r>
              <a:rPr lang="en-US" dirty="0" smtClean="0"/>
              <a:t>physical </a:t>
            </a:r>
            <a:r>
              <a:rPr lang="en-US" dirty="0"/>
              <a:t>or mental condition, such as obesity or poor mental </a:t>
            </a:r>
            <a:r>
              <a:rPr lang="en-US" dirty="0" smtClean="0"/>
              <a:t>health, which are </a:t>
            </a:r>
            <a:r>
              <a:rPr lang="en-US" dirty="0"/>
              <a:t>often linked to poor health outcomes. </a:t>
            </a:r>
            <a:endParaRPr lang="en-US" dirty="0" smtClean="0"/>
          </a:p>
          <a:p>
            <a:endParaRPr lang="en-US" dirty="0"/>
          </a:p>
          <a:p>
            <a:r>
              <a:rPr lang="en-US" dirty="0" smtClean="0"/>
              <a:t>Over </a:t>
            </a:r>
            <a:r>
              <a:rPr lang="en-US" dirty="0"/>
              <a:t>the past 30 years, researchers have found that social, economic, and environmental factors (the social determinants of health) predict which groups are more likely to have poor health outcomes and poor health behaviors</a:t>
            </a:r>
            <a:r>
              <a:rPr lang="en-US" dirty="0" smtClean="0"/>
              <a:t>. These </a:t>
            </a:r>
            <a:r>
              <a:rPr lang="en-US" dirty="0"/>
              <a:t>factors examine concepts like lack of access to healthy foods, educational achievement, and exposure to childhood poverty. These disadvantages often pile up </a:t>
            </a:r>
            <a:r>
              <a:rPr lang="en-US" dirty="0" smtClean="0"/>
              <a:t>to </a:t>
            </a:r>
            <a:r>
              <a:rPr lang="en-US" dirty="0"/>
              <a:t>make healthy living more challenging for some populations than for others. </a:t>
            </a:r>
            <a:endParaRPr lang="en-US" dirty="0" smtClean="0"/>
          </a:p>
          <a:p>
            <a:endParaRPr lang="en-US" dirty="0"/>
          </a:p>
          <a:p>
            <a:r>
              <a:rPr lang="en-US" dirty="0" smtClean="0"/>
              <a:t>Finally, we have opportunity </a:t>
            </a:r>
            <a:r>
              <a:rPr lang="en-US" dirty="0"/>
              <a:t>measures </a:t>
            </a:r>
            <a:r>
              <a:rPr lang="en-US" dirty="0" smtClean="0"/>
              <a:t>which </a:t>
            </a:r>
            <a:r>
              <a:rPr lang="en-US" dirty="0"/>
              <a:t>examine evidence of structural power and wealth </a:t>
            </a:r>
            <a:r>
              <a:rPr lang="en-US" dirty="0" smtClean="0"/>
              <a:t>inequities, factors that predict </a:t>
            </a:r>
            <a:r>
              <a:rPr lang="en-US" dirty="0"/>
              <a:t>which groups </a:t>
            </a:r>
            <a:r>
              <a:rPr lang="en-US" dirty="0" smtClean="0"/>
              <a:t>of people will </a:t>
            </a:r>
            <a:r>
              <a:rPr lang="en-US" dirty="0"/>
              <a:t>be challenged with poor social, economic, and environmental conditions. </a:t>
            </a:r>
            <a:r>
              <a:rPr lang="en-US" dirty="0" smtClean="0"/>
              <a:t>There is </a:t>
            </a:r>
            <a:r>
              <a:rPr lang="en-US" dirty="0"/>
              <a:t>increasing evidence that income inequality and housing segregation </a:t>
            </a:r>
            <a:r>
              <a:rPr lang="en-US" dirty="0" smtClean="0"/>
              <a:t>are </a:t>
            </a:r>
            <a:r>
              <a:rPr lang="en-US" dirty="0"/>
              <a:t>making us sick. </a:t>
            </a:r>
          </a:p>
        </p:txBody>
      </p:sp>
      <p:sp>
        <p:nvSpPr>
          <p:cNvPr id="4" name="Slide Number Placeholder 3"/>
          <p:cNvSpPr>
            <a:spLocks noGrp="1"/>
          </p:cNvSpPr>
          <p:nvPr>
            <p:ph type="sldNum" sz="quarter" idx="10"/>
          </p:nvPr>
        </p:nvSpPr>
        <p:spPr/>
        <p:txBody>
          <a:bodyPr/>
          <a:lstStyle/>
          <a:p>
            <a:fld id="{FD617AC5-B2A6-4E79-9B65-AA87F49079F1}" type="slidenum">
              <a:rPr lang="en-US" smtClean="0"/>
              <a:t>5</a:t>
            </a:fld>
            <a:endParaRPr lang="en-US"/>
          </a:p>
        </p:txBody>
      </p:sp>
    </p:spTree>
    <p:extLst>
      <p:ext uri="{BB962C8B-B14F-4D97-AF65-F5344CB8AC3E}">
        <p14:creationId xmlns:p14="http://schemas.microsoft.com/office/powerpoint/2010/main" val="21814080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“Rainbow </a:t>
            </a:r>
            <a:r>
              <a:rPr lang="en-US" dirty="0" smtClean="0"/>
              <a:t>Table”--</a:t>
            </a:r>
            <a:r>
              <a:rPr lang="en-US" baseline="0" dirty="0" smtClean="0"/>
              <a:t> </a:t>
            </a:r>
            <a:r>
              <a:rPr lang="en-US" dirty="0" smtClean="0"/>
              <a:t>It incorporates our model for “how health happens”</a:t>
            </a:r>
            <a:r>
              <a:rPr lang="en-US" baseline="0" dirty="0" smtClean="0"/>
              <a:t> with some indicators and measures.</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6</a:t>
            </a:fld>
            <a:endParaRPr lang="en-US"/>
          </a:p>
        </p:txBody>
      </p:sp>
    </p:spTree>
    <p:extLst>
      <p:ext uri="{BB962C8B-B14F-4D97-AF65-F5344CB8AC3E}">
        <p14:creationId xmlns:p14="http://schemas.microsoft.com/office/powerpoint/2010/main" val="149101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Municipality Groups for Healthy! Capital </a:t>
            </a:r>
            <a:r>
              <a:rPr lang="en-US" dirty="0" smtClean="0"/>
              <a:t>Counties. H!CC</a:t>
            </a:r>
            <a:r>
              <a:rPr lang="en-US" baseline="0" dirty="0" smtClean="0"/>
              <a:t> looks at the capital area, but also sub-areas. We look at both municipalities and geographic groups.</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7</a:t>
            </a:fld>
            <a:endParaRPr lang="en-US"/>
          </a:p>
        </p:txBody>
      </p:sp>
    </p:spTree>
    <p:extLst>
      <p:ext uri="{BB962C8B-B14F-4D97-AF65-F5344CB8AC3E}">
        <p14:creationId xmlns:p14="http://schemas.microsoft.com/office/powerpoint/2010/main" val="4152542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Pause.</a:t>
            </a:r>
          </a:p>
          <a:p>
            <a:endParaRPr lang="en-US" dirty="0" smtClean="0"/>
          </a:p>
          <a:p>
            <a:r>
              <a:rPr lang="en-US" dirty="0" smtClean="0"/>
              <a:t>Now</a:t>
            </a:r>
            <a:r>
              <a:rPr lang="en-US" dirty="0"/>
              <a:t>, I’d like to share some of </a:t>
            </a:r>
            <a:r>
              <a:rPr lang="en-US" dirty="0" smtClean="0"/>
              <a:t>the report’s </a:t>
            </a:r>
            <a:r>
              <a:rPr lang="en-US" dirty="0"/>
              <a:t>findings that I thought might be of particular interest to you as physicians and primary care providers.</a:t>
            </a:r>
          </a:p>
          <a:p>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8</a:t>
            </a:fld>
            <a:endParaRPr lang="en-US"/>
          </a:p>
        </p:txBody>
      </p:sp>
    </p:spTree>
    <p:extLst>
      <p:ext uri="{BB962C8B-B14F-4D97-AF65-F5344CB8AC3E}">
        <p14:creationId xmlns:p14="http://schemas.microsoft.com/office/powerpoint/2010/main" val="3814158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back to our model for “how</a:t>
            </a:r>
            <a:r>
              <a:rPr lang="en-US" baseline="0" dirty="0" smtClean="0"/>
              <a:t> health happens,” we’re going to start at the top and work our way down, examining one or two indicators from each domain. Our only indicator for “Opportunity Measures” in H!CC is income distribution measured with Gini coefficient for income inequality. In the interest of brevity and our focus on health care, will tell you that Ingham County has slightly more income inequality than average in Michigan and that Clinton and Eaton Counties have more income equality than average. Typically countries with more income equality have better health, but neither perfect equality nor inequality is ideal.</a:t>
            </a:r>
          </a:p>
          <a:p>
            <a:endParaRPr lang="en-US" baseline="0" dirty="0" smtClean="0"/>
          </a:p>
          <a:p>
            <a:r>
              <a:rPr lang="en-US" baseline="0" dirty="0" smtClean="0"/>
              <a:t>We’re going move to “Social, Economic and Environmental Factors,” specifically “Quality of Primary Care.” </a:t>
            </a:r>
            <a:r>
              <a:rPr lang="en-US" dirty="0" smtClean="0"/>
              <a:t>High </a:t>
            </a:r>
            <a:r>
              <a:rPr lang="en-US" dirty="0" smtClean="0"/>
              <a:t>rates of </a:t>
            </a:r>
            <a:r>
              <a:rPr lang="en-US" dirty="0" smtClean="0"/>
              <a:t>ambulatory care sensitive (ACS) </a:t>
            </a:r>
            <a:r>
              <a:rPr lang="en-US" dirty="0" smtClean="0"/>
              <a:t>hospitalizations in a community are an indicator of a lack of (or failure of) prevention efforts, a primary care resource shortage, poor performance of primary health care delivery systems, or other factors that create barriers to obtaining timely and effective ambulatory care.</a:t>
            </a:r>
          </a:p>
          <a:p>
            <a:endParaRPr lang="en-US" dirty="0" smtClean="0"/>
          </a:p>
          <a:p>
            <a:r>
              <a:rPr lang="en-US" dirty="0" smtClean="0"/>
              <a:t>All </a:t>
            </a:r>
            <a:r>
              <a:rPr lang="en-US" dirty="0"/>
              <a:t>three counties have lower rates of ACS hospitalizations than the state. When stratified by age, </a:t>
            </a:r>
            <a:r>
              <a:rPr lang="en-US" dirty="0" smtClean="0"/>
              <a:t>however, the </a:t>
            </a:r>
            <a:r>
              <a:rPr lang="en-US" dirty="0"/>
              <a:t>region’s ACS hospitalization rate is higher than the state’s for children and lower than the state’s </a:t>
            </a:r>
            <a:r>
              <a:rPr lang="en-US" dirty="0" smtClean="0"/>
              <a:t>average</a:t>
            </a:r>
            <a:r>
              <a:rPr lang="en-US" baseline="0" dirty="0" smtClean="0"/>
              <a:t> </a:t>
            </a:r>
            <a:r>
              <a:rPr lang="en-US" dirty="0" smtClean="0"/>
              <a:t>for </a:t>
            </a:r>
            <a:r>
              <a:rPr lang="en-US" dirty="0"/>
              <a:t>adults. Within the region and across all the age categories, Clinton Counties had the lowest ACS hospitalization rates followed by Eaton and Ingham </a:t>
            </a:r>
            <a:r>
              <a:rPr lang="en-US" dirty="0" smtClean="0"/>
              <a:t>counties.</a:t>
            </a:r>
          </a:p>
          <a:p>
            <a:endParaRPr lang="en-US" dirty="0" smtClean="0"/>
          </a:p>
          <a:p>
            <a:r>
              <a:rPr lang="en-US" dirty="0" smtClean="0"/>
              <a:t>Looking at </a:t>
            </a:r>
            <a:r>
              <a:rPr lang="en-US" baseline="0" dirty="0" smtClean="0"/>
              <a:t>our </a:t>
            </a:r>
            <a:r>
              <a:rPr lang="en-US" baseline="0" dirty="0" smtClean="0"/>
              <a:t>“Rainbow Table” (Social &amp; Economic Factors), I’d like to add that in Ingham County at least we have a very high child poverty rate. Going down the “Rainbow Table” (Health Outcomes), I’d mention that preventable asthma hospitalizations </a:t>
            </a:r>
            <a:r>
              <a:rPr lang="en-US" baseline="0" dirty="0" smtClean="0"/>
              <a:t>among </a:t>
            </a:r>
            <a:r>
              <a:rPr lang="en-US" baseline="0" dirty="0" smtClean="0"/>
              <a:t>children </a:t>
            </a:r>
            <a:r>
              <a:rPr lang="en-US" baseline="0" dirty="0" smtClean="0"/>
              <a:t>is higher </a:t>
            </a:r>
            <a:r>
              <a:rPr lang="en-US" baseline="0" dirty="0" smtClean="0"/>
              <a:t>in the tri-county area than in the state.</a:t>
            </a:r>
            <a:endParaRPr lang="en-US" dirty="0"/>
          </a:p>
        </p:txBody>
      </p:sp>
      <p:sp>
        <p:nvSpPr>
          <p:cNvPr id="4" name="Slide Number Placeholder 3"/>
          <p:cNvSpPr>
            <a:spLocks noGrp="1"/>
          </p:cNvSpPr>
          <p:nvPr>
            <p:ph type="sldNum" sz="quarter" idx="10"/>
          </p:nvPr>
        </p:nvSpPr>
        <p:spPr/>
        <p:txBody>
          <a:bodyPr/>
          <a:lstStyle/>
          <a:p>
            <a:fld id="{FD617AC5-B2A6-4E79-9B65-AA87F49079F1}" type="slidenum">
              <a:rPr lang="en-US" smtClean="0"/>
              <a:t>9</a:t>
            </a:fld>
            <a:endParaRPr lang="en-US"/>
          </a:p>
        </p:txBody>
      </p:sp>
    </p:spTree>
    <p:extLst>
      <p:ext uri="{BB962C8B-B14F-4D97-AF65-F5344CB8AC3E}">
        <p14:creationId xmlns:p14="http://schemas.microsoft.com/office/powerpoint/2010/main" val="32591306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D9E3C3-B55A-4659-BC8A-9E77175432D8}"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30802644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9E3C3-B55A-4659-BC8A-9E77175432D8}"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637923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9E3C3-B55A-4659-BC8A-9E77175432D8}"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153719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D9E3C3-B55A-4659-BC8A-9E77175432D8}"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7232933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D9E3C3-B55A-4659-BC8A-9E77175432D8}" type="datetimeFigureOut">
              <a:rPr lang="en-US" smtClean="0"/>
              <a:t>4/5/2016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3825838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D9E3C3-B55A-4659-BC8A-9E77175432D8}"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245482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D9E3C3-B55A-4659-BC8A-9E77175432D8}" type="datetimeFigureOut">
              <a:rPr lang="en-US" smtClean="0"/>
              <a:t>4/5/2016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1383507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D9E3C3-B55A-4659-BC8A-9E77175432D8}" type="datetimeFigureOut">
              <a:rPr lang="en-US" smtClean="0"/>
              <a:t>4/5/2016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2711425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D9E3C3-B55A-4659-BC8A-9E77175432D8}" type="datetimeFigureOut">
              <a:rPr lang="en-US" smtClean="0"/>
              <a:t>4/5/2016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2417357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E3C3-B55A-4659-BC8A-9E77175432D8}"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2742705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D9E3C3-B55A-4659-BC8A-9E77175432D8}" type="datetimeFigureOut">
              <a:rPr lang="en-US" smtClean="0"/>
              <a:t>4/5/2016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78D4A5-67E9-4894-B6F7-C9E54907CECA}" type="slidenum">
              <a:rPr lang="en-US" smtClean="0"/>
              <a:t>‹#›</a:t>
            </a:fld>
            <a:endParaRPr lang="en-US"/>
          </a:p>
        </p:txBody>
      </p:sp>
    </p:spTree>
    <p:extLst>
      <p:ext uri="{BB962C8B-B14F-4D97-AF65-F5344CB8AC3E}">
        <p14:creationId xmlns:p14="http://schemas.microsoft.com/office/powerpoint/2010/main" val="2804306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D9E3C3-B55A-4659-BC8A-9E77175432D8}" type="datetimeFigureOut">
              <a:rPr lang="en-US" smtClean="0"/>
              <a:t>4/5/2016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78D4A5-67E9-4894-B6F7-C9E54907CECA}" type="slidenum">
              <a:rPr lang="en-US" smtClean="0"/>
              <a:t>‹#›</a:t>
            </a:fld>
            <a:endParaRPr lang="en-US"/>
          </a:p>
        </p:txBody>
      </p:sp>
    </p:spTree>
    <p:extLst>
      <p:ext uri="{BB962C8B-B14F-4D97-AF65-F5344CB8AC3E}">
        <p14:creationId xmlns:p14="http://schemas.microsoft.com/office/powerpoint/2010/main" val="560302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JPG"/></Relationships>
</file>

<file path=ppt/slides/_rels/slide1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1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9.JPG"/><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8" name="Picture 8" descr="C:\Users\abarna\AppData\Local\Microsoft\Windows\Temporary Internet Files\Content.IE5\014HO156\MP900430546[1].jpg"/>
          <p:cNvPicPr>
            <a:picLocks noChangeAspect="1" noChangeArrowheads="1"/>
          </p:cNvPicPr>
          <p:nvPr/>
        </p:nvPicPr>
        <p:blipFill>
          <a:blip r:embed="rId3" cstate="print"/>
          <a:srcRect/>
          <a:stretch>
            <a:fillRect/>
          </a:stretch>
        </p:blipFill>
        <p:spPr bwMode="auto">
          <a:xfrm>
            <a:off x="0" y="1295400"/>
            <a:ext cx="9144000" cy="6093619"/>
          </a:xfrm>
          <a:prstGeom prst="rect">
            <a:avLst/>
          </a:prstGeom>
          <a:noFill/>
        </p:spPr>
      </p:pic>
      <p:sp>
        <p:nvSpPr>
          <p:cNvPr id="3" name="Subtitle 2"/>
          <p:cNvSpPr>
            <a:spLocks noGrp="1"/>
          </p:cNvSpPr>
          <p:nvPr>
            <p:ph type="subTitle" idx="1"/>
          </p:nvPr>
        </p:nvSpPr>
        <p:spPr>
          <a:xfrm>
            <a:off x="2362200" y="4343400"/>
            <a:ext cx="6400800" cy="1752600"/>
          </a:xfrm>
        </p:spPr>
        <p:txBody>
          <a:bodyPr>
            <a:normAutofit/>
            <a:scene3d>
              <a:camera prst="orthographicFront"/>
              <a:lightRig rig="morning" dir="t"/>
            </a:scene3d>
            <a:sp3d prstMaterial="powder"/>
          </a:bodyPr>
          <a:lstStyle/>
          <a:p>
            <a:pPr>
              <a:lnSpc>
                <a:spcPts val="3840"/>
              </a:lnSpc>
              <a:spcBef>
                <a:spcPts val="0"/>
              </a:spcBef>
            </a:pPr>
            <a:r>
              <a:rPr lang="en-US" sz="2000" b="1" dirty="0">
                <a:solidFill>
                  <a:schemeClr val="bg1"/>
                </a:solidFill>
                <a:cs typeface="Arial" panose="020B0604020202020204" pitchFamily="34" charset="0"/>
              </a:rPr>
              <a:t>L</a:t>
            </a:r>
            <a:r>
              <a:rPr lang="en-US" sz="2000" b="1" dirty="0" smtClean="0">
                <a:solidFill>
                  <a:schemeClr val="bg1"/>
                </a:solidFill>
                <a:cs typeface="Arial" panose="020B0604020202020204" pitchFamily="34" charset="0"/>
              </a:rPr>
              <a:t>inda S. Vail, MPA</a:t>
            </a:r>
            <a:br>
              <a:rPr lang="en-US" sz="2000" b="1" dirty="0" smtClean="0">
                <a:solidFill>
                  <a:schemeClr val="bg1"/>
                </a:solidFill>
                <a:cs typeface="Arial" panose="020B0604020202020204" pitchFamily="34" charset="0"/>
              </a:rPr>
            </a:br>
            <a:r>
              <a:rPr lang="en-US" sz="2000" b="1" dirty="0" smtClean="0">
                <a:solidFill>
                  <a:schemeClr val="bg1"/>
                </a:solidFill>
                <a:cs typeface="Arial" panose="020B0604020202020204" pitchFamily="34" charset="0"/>
              </a:rPr>
              <a:t>Ingham County Health Officer</a:t>
            </a:r>
            <a:endParaRPr lang="en-US" sz="2000" dirty="0">
              <a:solidFill>
                <a:schemeClr val="bg1"/>
              </a:solidFill>
              <a:cs typeface="Arial" panose="020B0604020202020204" pitchFamily="34" charset="0"/>
            </a:endParaRPr>
          </a:p>
        </p:txBody>
      </p:sp>
      <p:pic>
        <p:nvPicPr>
          <p:cNvPr id="10244" name="Picture 4" descr="C:\Users\abarna\AppData\Local\Microsoft\Windows\Temporary Internet Files\Content.IE5\V3AJG5KO\MP900439451[1].jpg"/>
          <p:cNvPicPr>
            <a:picLocks noChangeAspect="1" noChangeArrowheads="1"/>
          </p:cNvPicPr>
          <p:nvPr/>
        </p:nvPicPr>
        <p:blipFill>
          <a:blip r:embed="rId4" cstate="print"/>
          <a:srcRect/>
          <a:stretch>
            <a:fillRect/>
          </a:stretch>
        </p:blipFill>
        <p:spPr bwMode="auto">
          <a:xfrm>
            <a:off x="381001" y="1828800"/>
            <a:ext cx="2543628" cy="3810000"/>
          </a:xfrm>
          <a:prstGeom prst="rect">
            <a:avLst/>
          </a:prstGeom>
          <a:noFill/>
        </p:spPr>
      </p:pic>
      <p:pic>
        <p:nvPicPr>
          <p:cNvPr id="13" name="Picture 12" descr="HCC logo color.png"/>
          <p:cNvPicPr>
            <a:picLocks noChangeAspect="1"/>
          </p:cNvPicPr>
          <p:nvPr/>
        </p:nvPicPr>
        <p:blipFill rotWithShape="1">
          <a:blip r:embed="rId5" cstate="print"/>
          <a:srcRect r="7208"/>
          <a:stretch/>
        </p:blipFill>
        <p:spPr>
          <a:xfrm>
            <a:off x="152401" y="228600"/>
            <a:ext cx="8991600" cy="1066800"/>
          </a:xfrm>
          <a:prstGeom prst="rect">
            <a:avLst/>
          </a:prstGeom>
        </p:spPr>
      </p:pic>
      <p:sp>
        <p:nvSpPr>
          <p:cNvPr id="14" name="Rectangle 13"/>
          <p:cNvSpPr/>
          <p:nvPr/>
        </p:nvSpPr>
        <p:spPr>
          <a:xfrm>
            <a:off x="152400" y="6031468"/>
            <a:ext cx="4267200" cy="369332"/>
          </a:xfrm>
          <a:prstGeom prst="rect">
            <a:avLst/>
          </a:prstGeom>
        </p:spPr>
        <p:txBody>
          <a:bodyPr wrap="square">
            <a:spAutoFit/>
          </a:bodyPr>
          <a:lstStyle/>
          <a:p>
            <a:pPr>
              <a:spcBef>
                <a:spcPts val="0"/>
              </a:spcBef>
            </a:pPr>
            <a:r>
              <a:rPr lang="en-US" b="1" dirty="0" smtClean="0">
                <a:cs typeface="Arial" panose="020B0604020202020204" pitchFamily="34" charset="0"/>
              </a:rPr>
              <a:t>www.healthycapitalcounties.org</a:t>
            </a: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2287" y="6248791"/>
            <a:ext cx="1741714" cy="789981"/>
          </a:xfrm>
          <a:prstGeom prst="rect">
            <a:avLst/>
          </a:prstGeom>
        </p:spPr>
      </p:pic>
    </p:spTree>
    <p:extLst>
      <p:ext uri="{BB962C8B-B14F-4D97-AF65-F5344CB8AC3E}">
        <p14:creationId xmlns:p14="http://schemas.microsoft.com/office/powerpoint/2010/main" val="41860082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2400"/>
            <a:ext cx="6924675" cy="6580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4267200" cy="7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199" y="2432927"/>
            <a:ext cx="1873819" cy="33582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200" y="1524000"/>
            <a:ext cx="2168799" cy="646331"/>
          </a:xfrm>
          <a:prstGeom prst="rect">
            <a:avLst/>
          </a:prstGeom>
          <a:noFill/>
        </p:spPr>
        <p:txBody>
          <a:bodyPr wrap="none" rtlCol="0">
            <a:spAutoFit/>
          </a:bodyPr>
          <a:lstStyle/>
          <a:p>
            <a:r>
              <a:rPr lang="en-US" sz="3600" b="1" dirty="0" smtClean="0"/>
              <a:t>Uninsured</a:t>
            </a:r>
            <a:endParaRPr lang="en-US" sz="3600" b="1" dirty="0"/>
          </a:p>
        </p:txBody>
      </p:sp>
    </p:spTree>
    <p:extLst>
      <p:ext uri="{BB962C8B-B14F-4D97-AF65-F5344CB8AC3E}">
        <p14:creationId xmlns:p14="http://schemas.microsoft.com/office/powerpoint/2010/main" val="1154378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762000"/>
            <a:ext cx="5239793" cy="5867400"/>
          </a:xfrm>
          <a:prstGeom prst="rect">
            <a:avLst/>
          </a:prstGeom>
        </p:spPr>
      </p:pic>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4267200" cy="7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16641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8600"/>
            <a:ext cx="4267200" cy="790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5222" y="1219200"/>
            <a:ext cx="8625804" cy="646331"/>
          </a:xfrm>
          <a:prstGeom prst="rect">
            <a:avLst/>
          </a:prstGeom>
          <a:noFill/>
        </p:spPr>
        <p:txBody>
          <a:bodyPr wrap="square" rtlCol="0">
            <a:spAutoFit/>
          </a:bodyPr>
          <a:lstStyle/>
          <a:p>
            <a:r>
              <a:rPr lang="en-US" sz="3600" b="1" dirty="0" smtClean="0"/>
              <a:t>Access to Primary Care </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0" y="1936832"/>
            <a:ext cx="5559656" cy="4387768"/>
          </a:xfrm>
          <a:prstGeom prst="rect">
            <a:avLst/>
          </a:prstGeom>
        </p:spPr>
      </p:pic>
    </p:spTree>
    <p:extLst>
      <p:ext uri="{BB962C8B-B14F-4D97-AF65-F5344CB8AC3E}">
        <p14:creationId xmlns:p14="http://schemas.microsoft.com/office/powerpoint/2010/main" val="33552122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304800"/>
            <a:ext cx="5257800" cy="6376859"/>
          </a:xfrm>
          <a:prstGeom prst="rect">
            <a:avLst/>
          </a:prstGeom>
        </p:spPr>
      </p:pic>
    </p:spTree>
    <p:extLst>
      <p:ext uri="{BB962C8B-B14F-4D97-AF65-F5344CB8AC3E}">
        <p14:creationId xmlns:p14="http://schemas.microsoft.com/office/powerpoint/2010/main" val="19028647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5222" y="1219200"/>
            <a:ext cx="8625804" cy="646331"/>
          </a:xfrm>
          <a:prstGeom prst="rect">
            <a:avLst/>
          </a:prstGeom>
          <a:noFill/>
        </p:spPr>
        <p:txBody>
          <a:bodyPr wrap="square" rtlCol="0">
            <a:spAutoFit/>
          </a:bodyPr>
          <a:lstStyle/>
          <a:p>
            <a:r>
              <a:rPr lang="en-US" sz="3600" b="1" dirty="0" smtClean="0"/>
              <a:t>Chronic Disease</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307929"/>
            <a:ext cx="4629634" cy="83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0674" y="1752600"/>
            <a:ext cx="6029326" cy="5042962"/>
          </a:xfrm>
          <a:prstGeom prst="rect">
            <a:avLst/>
          </a:prstGeom>
        </p:spPr>
      </p:pic>
    </p:spTree>
    <p:extLst>
      <p:ext uri="{BB962C8B-B14F-4D97-AF65-F5344CB8AC3E}">
        <p14:creationId xmlns:p14="http://schemas.microsoft.com/office/powerpoint/2010/main" val="27056455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38400" y="284262"/>
            <a:ext cx="6515100" cy="6319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307929"/>
            <a:ext cx="4629634" cy="8350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152400" y="2452666"/>
            <a:ext cx="2209800" cy="336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62279" y="1676400"/>
            <a:ext cx="1790042" cy="584775"/>
          </a:xfrm>
          <a:prstGeom prst="rect">
            <a:avLst/>
          </a:prstGeom>
          <a:noFill/>
        </p:spPr>
        <p:txBody>
          <a:bodyPr wrap="none" rtlCol="0">
            <a:spAutoFit/>
          </a:bodyPr>
          <a:lstStyle/>
          <a:p>
            <a:r>
              <a:rPr lang="en-US" sz="3200" b="1" dirty="0" smtClean="0"/>
              <a:t>Mortality</a:t>
            </a:r>
            <a:endParaRPr lang="en-US" sz="3200" b="1" dirty="0"/>
          </a:p>
        </p:txBody>
      </p:sp>
    </p:spTree>
    <p:extLst>
      <p:ext uri="{BB962C8B-B14F-4D97-AF65-F5344CB8AC3E}">
        <p14:creationId xmlns:p14="http://schemas.microsoft.com/office/powerpoint/2010/main" val="3944157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1613" y="504825"/>
            <a:ext cx="871537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3725" y="4429125"/>
            <a:ext cx="357187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26467" y="76200"/>
            <a:ext cx="3814121" cy="646331"/>
          </a:xfrm>
          <a:prstGeom prst="rect">
            <a:avLst/>
          </a:prstGeom>
          <a:noFill/>
        </p:spPr>
        <p:txBody>
          <a:bodyPr wrap="none" rtlCol="0">
            <a:spAutoFit/>
          </a:bodyPr>
          <a:lstStyle/>
          <a:p>
            <a:r>
              <a:rPr lang="en-US" sz="3600" b="1" dirty="0" smtClean="0"/>
              <a:t>Community Survey</a:t>
            </a:r>
            <a:endParaRPr lang="en-US" sz="3600" b="1" dirty="0"/>
          </a:p>
        </p:txBody>
      </p:sp>
      <p:sp>
        <p:nvSpPr>
          <p:cNvPr id="5" name="TextBox 4"/>
          <p:cNvSpPr txBox="1"/>
          <p:nvPr/>
        </p:nvSpPr>
        <p:spPr>
          <a:xfrm>
            <a:off x="990600" y="5380535"/>
            <a:ext cx="1144865" cy="523220"/>
          </a:xfrm>
          <a:prstGeom prst="rect">
            <a:avLst/>
          </a:prstGeom>
          <a:noFill/>
        </p:spPr>
        <p:txBody>
          <a:bodyPr wrap="none" rtlCol="0">
            <a:spAutoFit/>
          </a:bodyPr>
          <a:lstStyle/>
          <a:p>
            <a:r>
              <a:rPr lang="en-US" sz="2800" dirty="0" smtClean="0"/>
              <a:t>N=406</a:t>
            </a:r>
            <a:endParaRPr lang="en-US" sz="2800" dirty="0"/>
          </a:p>
        </p:txBody>
      </p:sp>
    </p:spTree>
    <p:extLst>
      <p:ext uri="{BB962C8B-B14F-4D97-AF65-F5344CB8AC3E}">
        <p14:creationId xmlns:p14="http://schemas.microsoft.com/office/powerpoint/2010/main" val="1781491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500" y="762000"/>
            <a:ext cx="8429625"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26467" y="238780"/>
            <a:ext cx="2940933" cy="523220"/>
          </a:xfrm>
          <a:prstGeom prst="rect">
            <a:avLst/>
          </a:prstGeom>
          <a:noFill/>
        </p:spPr>
        <p:txBody>
          <a:bodyPr wrap="none" rtlCol="0">
            <a:spAutoFit/>
          </a:bodyPr>
          <a:lstStyle/>
          <a:p>
            <a:r>
              <a:rPr lang="en-US" sz="2800" dirty="0" smtClean="0"/>
              <a:t>Community Survey</a:t>
            </a:r>
            <a:endParaRPr lang="en-US" sz="2800" dirty="0"/>
          </a:p>
        </p:txBody>
      </p:sp>
    </p:spTree>
    <p:extLst>
      <p:ext uri="{BB962C8B-B14F-4D97-AF65-F5344CB8AC3E}">
        <p14:creationId xmlns:p14="http://schemas.microsoft.com/office/powerpoint/2010/main" val="16689516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685800"/>
            <a:ext cx="9162213" cy="4876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267200"/>
            <a:ext cx="829194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926467" y="238780"/>
            <a:ext cx="2940933" cy="523220"/>
          </a:xfrm>
          <a:prstGeom prst="rect">
            <a:avLst/>
          </a:prstGeom>
          <a:noFill/>
        </p:spPr>
        <p:txBody>
          <a:bodyPr wrap="none" rtlCol="0">
            <a:spAutoFit/>
          </a:bodyPr>
          <a:lstStyle/>
          <a:p>
            <a:r>
              <a:rPr lang="en-US" sz="2800" dirty="0" smtClean="0"/>
              <a:t>Community Survey</a:t>
            </a:r>
            <a:endParaRPr lang="en-US" sz="2800" dirty="0"/>
          </a:p>
        </p:txBody>
      </p:sp>
    </p:spTree>
    <p:extLst>
      <p:ext uri="{BB962C8B-B14F-4D97-AF65-F5344CB8AC3E}">
        <p14:creationId xmlns:p14="http://schemas.microsoft.com/office/powerpoint/2010/main" val="16712622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296" y="914400"/>
            <a:ext cx="8849304"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26467" y="314980"/>
            <a:ext cx="2940933" cy="523220"/>
          </a:xfrm>
          <a:prstGeom prst="rect">
            <a:avLst/>
          </a:prstGeom>
          <a:noFill/>
        </p:spPr>
        <p:txBody>
          <a:bodyPr wrap="none" rtlCol="0">
            <a:spAutoFit/>
          </a:bodyPr>
          <a:lstStyle/>
          <a:p>
            <a:r>
              <a:rPr lang="en-US" sz="2800" dirty="0" smtClean="0"/>
              <a:t>Community Survey</a:t>
            </a:r>
            <a:endParaRPr lang="en-US" sz="2800" dirty="0"/>
          </a:p>
        </p:txBody>
      </p:sp>
    </p:spTree>
    <p:extLst>
      <p:ext uri="{BB962C8B-B14F-4D97-AF65-F5344CB8AC3E}">
        <p14:creationId xmlns:p14="http://schemas.microsoft.com/office/powerpoint/2010/main" val="33995867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
        <p:nvSpPr>
          <p:cNvPr id="5" name="Content Placeholder 4"/>
          <p:cNvSpPr>
            <a:spLocks noGrp="1"/>
          </p:cNvSpPr>
          <p:nvPr>
            <p:ph sz="half" idx="1"/>
          </p:nvPr>
        </p:nvSpPr>
        <p:spPr>
          <a:xfrm>
            <a:off x="152400" y="1600200"/>
            <a:ext cx="6248400" cy="4525963"/>
          </a:xfrm>
        </p:spPr>
        <p:txBody>
          <a:bodyPr>
            <a:normAutofit lnSpcReduction="10000"/>
          </a:bodyPr>
          <a:lstStyle/>
          <a:p>
            <a:pPr marL="0" indent="0">
              <a:buNone/>
            </a:pPr>
            <a:r>
              <a:rPr lang="en-US" sz="3600" b="1" dirty="0" smtClean="0">
                <a:solidFill>
                  <a:srgbClr val="F6D26E"/>
                </a:solidFill>
                <a:latin typeface="+mj-lt"/>
              </a:rPr>
              <a:t>Project Support</a:t>
            </a:r>
          </a:p>
          <a:p>
            <a:r>
              <a:rPr lang="en-US" dirty="0" smtClean="0"/>
              <a:t>Hospitals</a:t>
            </a:r>
          </a:p>
          <a:p>
            <a:pPr lvl="1"/>
            <a:r>
              <a:rPr lang="en-US" dirty="0" smtClean="0"/>
              <a:t>Eaton Rapids Medical Center</a:t>
            </a:r>
          </a:p>
          <a:p>
            <a:pPr lvl="1"/>
            <a:r>
              <a:rPr lang="en-US" dirty="0" smtClean="0"/>
              <a:t>Hayes Green Beach Memorial Hospital</a:t>
            </a:r>
          </a:p>
          <a:p>
            <a:pPr lvl="1"/>
            <a:r>
              <a:rPr lang="en-US" dirty="0" smtClean="0"/>
              <a:t>McLaren Greater Lansing</a:t>
            </a:r>
          </a:p>
          <a:p>
            <a:pPr lvl="1"/>
            <a:r>
              <a:rPr lang="en-US" dirty="0" smtClean="0"/>
              <a:t>Sparrow Health System</a:t>
            </a:r>
          </a:p>
          <a:p>
            <a:r>
              <a:rPr lang="en-US" dirty="0" smtClean="0"/>
              <a:t>Local Health Departments</a:t>
            </a:r>
          </a:p>
          <a:p>
            <a:pPr lvl="1"/>
            <a:r>
              <a:rPr lang="en-US" dirty="0" smtClean="0"/>
              <a:t>Barry-Eaton District Health Department</a:t>
            </a:r>
          </a:p>
          <a:p>
            <a:pPr lvl="1"/>
            <a:r>
              <a:rPr lang="en-US" dirty="0" smtClean="0"/>
              <a:t>Ingham County Health Department</a:t>
            </a:r>
          </a:p>
          <a:p>
            <a:pPr lvl="1"/>
            <a:r>
              <a:rPr lang="en-US" dirty="0" smtClean="0"/>
              <a:t>Mid-Michigan District Health Department</a:t>
            </a:r>
            <a:endParaRPr lang="en-US" dirty="0"/>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l="42947" r="14106"/>
          <a:stretch/>
        </p:blipFill>
        <p:spPr>
          <a:xfrm>
            <a:off x="6294613" y="1590675"/>
            <a:ext cx="2863497" cy="4429125"/>
          </a:xfrm>
          <a:prstGeom prst="rect">
            <a:avLst/>
          </a:prstGeom>
        </p:spPr>
      </p:pic>
    </p:spTree>
    <p:extLst>
      <p:ext uri="{BB962C8B-B14F-4D97-AF65-F5344CB8AC3E}">
        <p14:creationId xmlns:p14="http://schemas.microsoft.com/office/powerpoint/2010/main" val="18973081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6467" y="162580"/>
            <a:ext cx="3209212" cy="646331"/>
          </a:xfrm>
          <a:prstGeom prst="rect">
            <a:avLst/>
          </a:prstGeom>
          <a:noFill/>
        </p:spPr>
        <p:txBody>
          <a:bodyPr wrap="none" rtlCol="0">
            <a:spAutoFit/>
          </a:bodyPr>
          <a:lstStyle/>
          <a:p>
            <a:r>
              <a:rPr lang="en-US" sz="3600" b="1" dirty="0" smtClean="0"/>
              <a:t>Provider Survey</a:t>
            </a:r>
            <a:endParaRPr lang="en-US" sz="3600"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7851" y="990600"/>
            <a:ext cx="3865348" cy="4953000"/>
          </a:xfrm>
          <a:prstGeom prst="rect">
            <a:avLst/>
          </a:prstGeom>
        </p:spPr>
      </p:pic>
      <p:sp>
        <p:nvSpPr>
          <p:cNvPr id="5" name="TextBox 4"/>
          <p:cNvSpPr txBox="1"/>
          <p:nvPr/>
        </p:nvSpPr>
        <p:spPr>
          <a:xfrm>
            <a:off x="2687852" y="5974644"/>
            <a:ext cx="3865348" cy="523220"/>
          </a:xfrm>
          <a:prstGeom prst="rect">
            <a:avLst/>
          </a:prstGeom>
          <a:noFill/>
        </p:spPr>
        <p:txBody>
          <a:bodyPr wrap="square" rtlCol="0">
            <a:spAutoFit/>
          </a:bodyPr>
          <a:lstStyle/>
          <a:p>
            <a:r>
              <a:rPr lang="en-US" sz="1400" dirty="0" smtClean="0"/>
              <a:t>59 Health care </a:t>
            </a:r>
            <a:r>
              <a:rPr lang="en-US" sz="1400" dirty="0"/>
              <a:t>p</a:t>
            </a:r>
            <a:r>
              <a:rPr lang="en-US" sz="1400" dirty="0" smtClean="0"/>
              <a:t>roviders took the survey </a:t>
            </a:r>
            <a:br>
              <a:rPr lang="en-US" sz="1400" dirty="0" smtClean="0"/>
            </a:br>
            <a:r>
              <a:rPr lang="en-US" sz="1400" dirty="0" smtClean="0"/>
              <a:t>(52 completed it)</a:t>
            </a:r>
            <a:endParaRPr lang="en-US" sz="1400" dirty="0"/>
          </a:p>
        </p:txBody>
      </p:sp>
    </p:spTree>
    <p:extLst>
      <p:ext uri="{BB962C8B-B14F-4D97-AF65-F5344CB8AC3E}">
        <p14:creationId xmlns:p14="http://schemas.microsoft.com/office/powerpoint/2010/main" val="12050051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6467" y="162580"/>
            <a:ext cx="2473498" cy="523220"/>
          </a:xfrm>
          <a:prstGeom prst="rect">
            <a:avLst/>
          </a:prstGeom>
          <a:noFill/>
        </p:spPr>
        <p:txBody>
          <a:bodyPr wrap="none" rtlCol="0">
            <a:spAutoFit/>
          </a:bodyPr>
          <a:lstStyle/>
          <a:p>
            <a:r>
              <a:rPr lang="en-US" sz="2800" dirty="0" smtClean="0"/>
              <a:t>Provider Survey</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99" y="914400"/>
            <a:ext cx="9159199" cy="5257800"/>
          </a:xfrm>
          <a:prstGeom prst="rect">
            <a:avLst/>
          </a:prstGeom>
        </p:spPr>
      </p:pic>
    </p:spTree>
    <p:extLst>
      <p:ext uri="{BB962C8B-B14F-4D97-AF65-F5344CB8AC3E}">
        <p14:creationId xmlns:p14="http://schemas.microsoft.com/office/powerpoint/2010/main" val="33269109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6467" y="162580"/>
            <a:ext cx="2473498" cy="523220"/>
          </a:xfrm>
          <a:prstGeom prst="rect">
            <a:avLst/>
          </a:prstGeom>
          <a:noFill/>
        </p:spPr>
        <p:txBody>
          <a:bodyPr wrap="none" rtlCol="0">
            <a:spAutoFit/>
          </a:bodyPr>
          <a:lstStyle/>
          <a:p>
            <a:r>
              <a:rPr lang="en-US" sz="2800" dirty="0" smtClean="0"/>
              <a:t>Provider Survey</a:t>
            </a:r>
            <a:endParaRPr lang="en-US" sz="2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998"/>
          <a:stretch/>
        </p:blipFill>
        <p:spPr>
          <a:xfrm>
            <a:off x="0" y="1320379"/>
            <a:ext cx="9067800" cy="4445842"/>
          </a:xfrm>
          <a:prstGeom prst="rect">
            <a:avLst/>
          </a:prstGeom>
        </p:spPr>
      </p:pic>
    </p:spTree>
    <p:extLst>
      <p:ext uri="{BB962C8B-B14F-4D97-AF65-F5344CB8AC3E}">
        <p14:creationId xmlns:p14="http://schemas.microsoft.com/office/powerpoint/2010/main" val="33451554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26467" y="162580"/>
            <a:ext cx="2473498" cy="523220"/>
          </a:xfrm>
          <a:prstGeom prst="rect">
            <a:avLst/>
          </a:prstGeom>
          <a:noFill/>
        </p:spPr>
        <p:txBody>
          <a:bodyPr wrap="none" rtlCol="0">
            <a:spAutoFit/>
          </a:bodyPr>
          <a:lstStyle/>
          <a:p>
            <a:r>
              <a:rPr lang="en-US" sz="2800" dirty="0" smtClean="0"/>
              <a:t>Provider Survey</a:t>
            </a:r>
            <a:endParaRPr lang="en-US" sz="2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1621106"/>
            <a:ext cx="9067800" cy="4017694"/>
          </a:xfrm>
          <a:prstGeom prst="rect">
            <a:avLst/>
          </a:prstGeom>
        </p:spPr>
      </p:pic>
    </p:spTree>
    <p:extLst>
      <p:ext uri="{BB962C8B-B14F-4D97-AF65-F5344CB8AC3E}">
        <p14:creationId xmlns:p14="http://schemas.microsoft.com/office/powerpoint/2010/main" val="3018338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8710761"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26467" y="162580"/>
            <a:ext cx="2473498" cy="523220"/>
          </a:xfrm>
          <a:prstGeom prst="rect">
            <a:avLst/>
          </a:prstGeom>
          <a:noFill/>
        </p:spPr>
        <p:txBody>
          <a:bodyPr wrap="none" rtlCol="0">
            <a:spAutoFit/>
          </a:bodyPr>
          <a:lstStyle/>
          <a:p>
            <a:r>
              <a:rPr lang="en-US" sz="2800" dirty="0" smtClean="0"/>
              <a:t>Provider Survey</a:t>
            </a:r>
            <a:endParaRPr lang="en-US" sz="2800" dirty="0"/>
          </a:p>
        </p:txBody>
      </p:sp>
    </p:spTree>
    <p:extLst>
      <p:ext uri="{BB962C8B-B14F-4D97-AF65-F5344CB8AC3E}">
        <p14:creationId xmlns:p14="http://schemas.microsoft.com/office/powerpoint/2010/main" val="1625604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08" y="1676400"/>
            <a:ext cx="8992092" cy="3251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926467" y="162580"/>
            <a:ext cx="2473498" cy="523220"/>
          </a:xfrm>
          <a:prstGeom prst="rect">
            <a:avLst/>
          </a:prstGeom>
          <a:noFill/>
        </p:spPr>
        <p:txBody>
          <a:bodyPr wrap="none" rtlCol="0">
            <a:spAutoFit/>
          </a:bodyPr>
          <a:lstStyle/>
          <a:p>
            <a:r>
              <a:rPr lang="en-US" sz="2800" dirty="0" smtClean="0"/>
              <a:t>Provider Survey</a:t>
            </a:r>
            <a:endParaRPr lang="en-US" sz="2800" dirty="0"/>
          </a:p>
        </p:txBody>
      </p:sp>
    </p:spTree>
    <p:extLst>
      <p:ext uri="{BB962C8B-B14F-4D97-AF65-F5344CB8AC3E}">
        <p14:creationId xmlns:p14="http://schemas.microsoft.com/office/powerpoint/2010/main" val="105188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2400" y="1143000"/>
            <a:ext cx="8763000" cy="5109091"/>
          </a:xfrm>
          <a:prstGeom prst="rect">
            <a:avLst/>
          </a:prstGeom>
          <a:noFill/>
        </p:spPr>
        <p:txBody>
          <a:bodyPr wrap="square" rtlCol="0">
            <a:spAutoFit/>
          </a:bodyPr>
          <a:lstStyle/>
          <a:p>
            <a:pPr algn="ctr"/>
            <a:r>
              <a:rPr lang="en-US" sz="3600" b="1" dirty="0" smtClean="0">
                <a:latin typeface="+mj-lt"/>
              </a:rPr>
              <a:t>Major Findings</a:t>
            </a:r>
          </a:p>
          <a:p>
            <a:pPr marL="571500" indent="-571500">
              <a:buFont typeface="Arial" panose="020B0604020202020204" pitchFamily="34" charset="0"/>
              <a:buChar char="•"/>
            </a:pPr>
            <a:endParaRPr lang="en-US" sz="1000" dirty="0" smtClean="0">
              <a:latin typeface="Albertus MT" pitchFamily="18" charset="0"/>
            </a:endParaRPr>
          </a:p>
          <a:p>
            <a:pPr marL="571500" indent="-571500">
              <a:buFont typeface="Arial" panose="020B0604020202020204" pitchFamily="34" charset="0"/>
              <a:buChar char="•"/>
            </a:pPr>
            <a:r>
              <a:rPr lang="en-US" sz="2800" dirty="0" smtClean="0">
                <a:latin typeface="+mj-lt"/>
              </a:rPr>
              <a:t>The social conditions that promote health vary widely across the Capital Area.</a:t>
            </a:r>
          </a:p>
          <a:p>
            <a:pPr marL="571500" indent="-571500">
              <a:buFont typeface="Arial" panose="020B0604020202020204" pitchFamily="34" charset="0"/>
              <a:buChar char="•"/>
            </a:pPr>
            <a:r>
              <a:rPr lang="en-US" sz="2800" dirty="0" smtClean="0">
                <a:latin typeface="+mj-lt"/>
              </a:rPr>
              <a:t>This means people such as minorities, low-income and other vulnerable groups are often less healthy.</a:t>
            </a:r>
          </a:p>
          <a:p>
            <a:pPr marL="571500" indent="-571500">
              <a:buFont typeface="Arial" panose="020B0604020202020204" pitchFamily="34" charset="0"/>
              <a:buChar char="•"/>
            </a:pPr>
            <a:r>
              <a:rPr lang="en-US" sz="2800" dirty="0" smtClean="0">
                <a:latin typeface="+mj-lt"/>
              </a:rPr>
              <a:t>Chronic disease is the main killer everywhere .</a:t>
            </a:r>
          </a:p>
          <a:p>
            <a:pPr marL="571500" indent="-571500">
              <a:buFont typeface="Arial" panose="020B0604020202020204" pitchFamily="34" charset="0"/>
              <a:buChar char="•"/>
            </a:pPr>
            <a:r>
              <a:rPr lang="en-US" sz="2800" dirty="0" smtClean="0">
                <a:latin typeface="+mj-lt"/>
              </a:rPr>
              <a:t>Other health outcomes also vary geographically .</a:t>
            </a:r>
          </a:p>
          <a:p>
            <a:pPr marL="571500" indent="-571500">
              <a:buFont typeface="Arial" panose="020B0604020202020204" pitchFamily="34" charset="0"/>
              <a:buChar char="•"/>
            </a:pPr>
            <a:r>
              <a:rPr lang="en-US" sz="2800" dirty="0" smtClean="0">
                <a:latin typeface="+mj-lt"/>
              </a:rPr>
              <a:t>Substance abuse and mental health drive other health problems .</a:t>
            </a:r>
          </a:p>
          <a:p>
            <a:pPr marL="571500" indent="-571500">
              <a:buFont typeface="Arial" panose="020B0604020202020204" pitchFamily="34" charset="0"/>
              <a:buChar char="•"/>
            </a:pPr>
            <a:r>
              <a:rPr lang="en-US" sz="2800" dirty="0" smtClean="0">
                <a:latin typeface="+mj-lt"/>
              </a:rPr>
              <a:t>People still think of health care first, but also recognize the importance of social conditions .</a:t>
            </a:r>
          </a:p>
        </p:txBody>
      </p:sp>
      <p:pic>
        <p:nvPicPr>
          <p:cNvPr id="5"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Tree>
    <p:extLst>
      <p:ext uri="{BB962C8B-B14F-4D97-AF65-F5344CB8AC3E}">
        <p14:creationId xmlns:p14="http://schemas.microsoft.com/office/powerpoint/2010/main" val="39304122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0591" y="1457235"/>
            <a:ext cx="8734955" cy="4678204"/>
          </a:xfrm>
          <a:prstGeom prst="rect">
            <a:avLst/>
          </a:prstGeom>
          <a:noFill/>
        </p:spPr>
        <p:txBody>
          <a:bodyPr wrap="none" rtlCol="0">
            <a:spAutoFit/>
          </a:bodyPr>
          <a:lstStyle/>
          <a:p>
            <a:pPr algn="ctr"/>
            <a:r>
              <a:rPr lang="en-US" sz="3600" b="1" dirty="0" smtClean="0">
                <a:latin typeface="+mj-lt"/>
              </a:rPr>
              <a:t>Prioritization</a:t>
            </a:r>
          </a:p>
          <a:p>
            <a:pPr marL="571500" indent="-571500">
              <a:buFont typeface="Arial" panose="020B0604020202020204" pitchFamily="34" charset="0"/>
              <a:buChar char="•"/>
            </a:pPr>
            <a:endParaRPr lang="en-US" sz="1000" dirty="0" smtClean="0">
              <a:latin typeface="+mj-lt"/>
            </a:endParaRPr>
          </a:p>
          <a:p>
            <a:pPr marL="571500" indent="-571500">
              <a:buFont typeface="Arial" panose="020B0604020202020204" pitchFamily="34" charset="0"/>
              <a:buChar char="•"/>
            </a:pPr>
            <a:r>
              <a:rPr lang="en-US" sz="3600" dirty="0"/>
              <a:t>Prioritization Exercise </a:t>
            </a:r>
            <a:r>
              <a:rPr lang="en-US" sz="3600" dirty="0" smtClean="0"/>
              <a:t>on </a:t>
            </a:r>
            <a:r>
              <a:rPr lang="en-US" sz="3600" dirty="0" smtClean="0">
                <a:latin typeface="+mj-lt"/>
              </a:rPr>
              <a:t>October </a:t>
            </a:r>
            <a:r>
              <a:rPr lang="en-US" sz="3600" dirty="0" smtClean="0">
                <a:latin typeface="+mj-lt"/>
              </a:rPr>
              <a:t>21, </a:t>
            </a:r>
            <a:r>
              <a:rPr lang="en-US" sz="3600" dirty="0" smtClean="0">
                <a:latin typeface="+mj-lt"/>
              </a:rPr>
              <a:t>2015</a:t>
            </a:r>
            <a:endParaRPr lang="en-US" sz="3600" dirty="0" smtClean="0">
              <a:latin typeface="+mj-lt"/>
            </a:endParaRPr>
          </a:p>
          <a:p>
            <a:pPr marL="571500" indent="-571500">
              <a:buFont typeface="Arial" panose="020B0604020202020204" pitchFamily="34" charset="0"/>
              <a:buChar char="•"/>
            </a:pPr>
            <a:r>
              <a:rPr lang="en-US" sz="3600" dirty="0" smtClean="0">
                <a:latin typeface="+mj-lt"/>
              </a:rPr>
              <a:t>68 Participants </a:t>
            </a:r>
          </a:p>
          <a:p>
            <a:pPr marL="571500" indent="-571500">
              <a:buFont typeface="Arial" panose="020B0604020202020204" pitchFamily="34" charset="0"/>
              <a:buChar char="•"/>
            </a:pPr>
            <a:r>
              <a:rPr lang="en-US" sz="3600" dirty="0">
                <a:latin typeface="+mj-lt"/>
              </a:rPr>
              <a:t>24 Different </a:t>
            </a:r>
            <a:r>
              <a:rPr lang="en-US" sz="3600" dirty="0" smtClean="0">
                <a:latin typeface="+mj-lt"/>
              </a:rPr>
              <a:t>issues </a:t>
            </a:r>
            <a:r>
              <a:rPr lang="en-US" sz="3600" dirty="0">
                <a:latin typeface="+mj-lt"/>
              </a:rPr>
              <a:t>i</a:t>
            </a:r>
            <a:r>
              <a:rPr lang="en-US" sz="3600" dirty="0" smtClean="0">
                <a:latin typeface="+mj-lt"/>
              </a:rPr>
              <a:t>dentified</a:t>
            </a:r>
          </a:p>
          <a:p>
            <a:pPr marL="571500" indent="-571500">
              <a:buFont typeface="Arial" panose="020B0604020202020204" pitchFamily="34" charset="0"/>
              <a:buChar char="•"/>
            </a:pPr>
            <a:r>
              <a:rPr lang="en-US" sz="3600" dirty="0" smtClean="0">
                <a:latin typeface="+mj-lt"/>
              </a:rPr>
              <a:t>Methodology</a:t>
            </a:r>
          </a:p>
          <a:p>
            <a:pPr marL="1028700" lvl="1" indent="-571500">
              <a:buFont typeface="Arial" panose="020B0604020202020204" pitchFamily="34" charset="0"/>
              <a:buChar char="•"/>
            </a:pPr>
            <a:r>
              <a:rPr lang="en-US" sz="3600" dirty="0" smtClean="0">
                <a:latin typeface="+mj-lt"/>
              </a:rPr>
              <a:t>Criteria established </a:t>
            </a:r>
          </a:p>
          <a:p>
            <a:pPr marL="1028700" lvl="1" indent="-571500">
              <a:buFont typeface="Arial" panose="020B0604020202020204" pitchFamily="34" charset="0"/>
              <a:buChar char="•"/>
            </a:pPr>
            <a:r>
              <a:rPr lang="en-US" sz="3600" dirty="0" smtClean="0">
                <a:latin typeface="+mj-lt"/>
              </a:rPr>
              <a:t>Include root causes</a:t>
            </a:r>
          </a:p>
          <a:p>
            <a:pPr marL="571500" indent="-571500">
              <a:buFont typeface="Arial" panose="020B0604020202020204" pitchFamily="34" charset="0"/>
              <a:buChar char="•"/>
            </a:pPr>
            <a:r>
              <a:rPr lang="en-US" sz="3600" dirty="0" smtClean="0">
                <a:latin typeface="+mj-lt"/>
              </a:rPr>
              <a:t>Five priorities </a:t>
            </a:r>
            <a:r>
              <a:rPr lang="en-US" sz="3600" dirty="0" smtClean="0">
                <a:latin typeface="+mj-lt"/>
              </a:rPr>
              <a:t>were identified</a:t>
            </a:r>
            <a:endParaRPr lang="en-US" sz="3600" dirty="0" smtClean="0">
              <a:latin typeface="+mj-lt"/>
            </a:endParaRPr>
          </a:p>
        </p:txBody>
      </p:sp>
      <p:pic>
        <p:nvPicPr>
          <p:cNvPr id="5"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Tree>
    <p:extLst>
      <p:ext uri="{BB962C8B-B14F-4D97-AF65-F5344CB8AC3E}">
        <p14:creationId xmlns:p14="http://schemas.microsoft.com/office/powerpoint/2010/main" val="37280494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45871"/>
            <a:ext cx="9144000" cy="30665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12" descr="HCC logo color.png"/>
          <p:cNvPicPr>
            <a:picLocks noChangeAspect="1"/>
          </p:cNvPicPr>
          <p:nvPr/>
        </p:nvPicPr>
        <p:blipFill rotWithShape="1">
          <a:blip r:embed="rId4" cstate="print"/>
          <a:srcRect r="7208"/>
          <a:stretch/>
        </p:blipFill>
        <p:spPr bwMode="auto">
          <a:xfrm>
            <a:off x="152400" y="228600"/>
            <a:ext cx="8991600" cy="1066800"/>
          </a:xfrm>
          <a:prstGeom prst="rect">
            <a:avLst/>
          </a:prstGeom>
          <a:noFill/>
          <a:ln w="9525">
            <a:noFill/>
            <a:miter lim="800000"/>
            <a:headEnd/>
            <a:tailEnd/>
          </a:ln>
        </p:spPr>
      </p:pic>
      <p:sp>
        <p:nvSpPr>
          <p:cNvPr id="6" name="TextBox 5"/>
          <p:cNvSpPr txBox="1"/>
          <p:nvPr/>
        </p:nvSpPr>
        <p:spPr>
          <a:xfrm>
            <a:off x="3205417" y="1457235"/>
            <a:ext cx="2965299" cy="800219"/>
          </a:xfrm>
          <a:prstGeom prst="rect">
            <a:avLst/>
          </a:prstGeom>
          <a:noFill/>
        </p:spPr>
        <p:txBody>
          <a:bodyPr wrap="none" rtlCol="0">
            <a:spAutoFit/>
          </a:bodyPr>
          <a:lstStyle/>
          <a:p>
            <a:pPr algn="ctr"/>
            <a:r>
              <a:rPr lang="en-US" sz="3600" b="1" dirty="0" smtClean="0">
                <a:latin typeface="+mj-lt"/>
              </a:rPr>
              <a:t>Five Priorities</a:t>
            </a:r>
          </a:p>
          <a:p>
            <a:pPr marL="571500" indent="-571500">
              <a:buFont typeface="Arial" panose="020B0604020202020204" pitchFamily="34" charset="0"/>
              <a:buChar char="•"/>
            </a:pPr>
            <a:endParaRPr lang="en-US" sz="1000" dirty="0" smtClean="0">
              <a:latin typeface="+mj-lt"/>
            </a:endParaRPr>
          </a:p>
        </p:txBody>
      </p:sp>
    </p:spTree>
    <p:extLst>
      <p:ext uri="{BB962C8B-B14F-4D97-AF65-F5344CB8AC3E}">
        <p14:creationId xmlns:p14="http://schemas.microsoft.com/office/powerpoint/2010/main" val="3937478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57235"/>
            <a:ext cx="8458200" cy="4678204"/>
          </a:xfrm>
          <a:prstGeom prst="rect">
            <a:avLst/>
          </a:prstGeom>
          <a:noFill/>
        </p:spPr>
        <p:txBody>
          <a:bodyPr wrap="square" rtlCol="0">
            <a:spAutoFit/>
          </a:bodyPr>
          <a:lstStyle/>
          <a:p>
            <a:pPr algn="ctr"/>
            <a:r>
              <a:rPr lang="en-US" sz="3600" b="1" dirty="0" smtClean="0">
                <a:latin typeface="+mj-lt"/>
              </a:rPr>
              <a:t>Why This is Important</a:t>
            </a:r>
          </a:p>
          <a:p>
            <a:pPr marL="571500" indent="-571500">
              <a:buFont typeface="Arial" panose="020B0604020202020204" pitchFamily="34" charset="0"/>
              <a:buChar char="•"/>
            </a:pPr>
            <a:endParaRPr lang="en-US" sz="1000" dirty="0" smtClean="0">
              <a:latin typeface="Albertus MT" pitchFamily="18" charset="0"/>
            </a:endParaRPr>
          </a:p>
          <a:p>
            <a:pPr marL="571500" indent="-571500">
              <a:buFont typeface="Arial" panose="020B0604020202020204" pitchFamily="34" charset="0"/>
              <a:buChar char="•"/>
            </a:pPr>
            <a:r>
              <a:rPr lang="en-US" sz="2800" dirty="0" smtClean="0">
                <a:latin typeface="+mj-lt"/>
              </a:rPr>
              <a:t>Coming changes related to the Affordable Care Act mean opportunities for prevention.</a:t>
            </a:r>
          </a:p>
          <a:p>
            <a:pPr marL="571500" indent="-571500">
              <a:buFont typeface="Arial" panose="020B0604020202020204" pitchFamily="34" charset="0"/>
              <a:buChar char="•"/>
            </a:pPr>
            <a:r>
              <a:rPr lang="en-US" sz="2800" dirty="0" smtClean="0">
                <a:latin typeface="+mj-lt"/>
              </a:rPr>
              <a:t>There will be new funding for community-based prevention .</a:t>
            </a:r>
          </a:p>
          <a:p>
            <a:pPr marL="571500" indent="-571500">
              <a:buFont typeface="Arial" panose="020B0604020202020204" pitchFamily="34" charset="0"/>
              <a:buChar char="•"/>
            </a:pPr>
            <a:r>
              <a:rPr lang="en-US" sz="2800" dirty="0" smtClean="0">
                <a:latin typeface="+mj-lt"/>
              </a:rPr>
              <a:t>Hospitals and health plans need community partners to help hold down costs.</a:t>
            </a:r>
          </a:p>
          <a:p>
            <a:pPr marL="571500" indent="-571500">
              <a:buFont typeface="Arial" panose="020B0604020202020204" pitchFamily="34" charset="0"/>
              <a:buChar char="•"/>
            </a:pPr>
            <a:r>
              <a:rPr lang="en-US" sz="2800" dirty="0" smtClean="0">
                <a:latin typeface="+mj-lt"/>
              </a:rPr>
              <a:t>Grants will require collaborative assessments and plans .</a:t>
            </a:r>
          </a:p>
          <a:p>
            <a:pPr marL="571500" indent="-571500">
              <a:buFont typeface="Arial" panose="020B0604020202020204" pitchFamily="34" charset="0"/>
              <a:buChar char="•"/>
            </a:pPr>
            <a:r>
              <a:rPr lang="en-US" sz="2800" dirty="0" smtClean="0">
                <a:latin typeface="+mj-lt"/>
              </a:rPr>
              <a:t>The Capital Area will be well-positioned to compete.</a:t>
            </a:r>
          </a:p>
        </p:txBody>
      </p:sp>
      <p:pic>
        <p:nvPicPr>
          <p:cNvPr id="5"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Tree>
    <p:extLst>
      <p:ext uri="{BB962C8B-B14F-4D97-AF65-F5344CB8AC3E}">
        <p14:creationId xmlns:p14="http://schemas.microsoft.com/office/powerpoint/2010/main" val="3486289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
        <p:nvSpPr>
          <p:cNvPr id="2" name="TextBox 1"/>
          <p:cNvSpPr txBox="1"/>
          <p:nvPr/>
        </p:nvSpPr>
        <p:spPr>
          <a:xfrm>
            <a:off x="1607471" y="1457235"/>
            <a:ext cx="6161174" cy="1200329"/>
          </a:xfrm>
          <a:prstGeom prst="rect">
            <a:avLst/>
          </a:prstGeom>
          <a:noFill/>
        </p:spPr>
        <p:txBody>
          <a:bodyPr wrap="none" rtlCol="0">
            <a:spAutoFit/>
          </a:bodyPr>
          <a:lstStyle/>
          <a:p>
            <a:pPr algn="ctr"/>
            <a:r>
              <a:rPr lang="en-US" sz="3600" b="1" dirty="0" smtClean="0">
                <a:latin typeface="+mj-lt"/>
              </a:rPr>
              <a:t>Community Health Assessment</a:t>
            </a:r>
          </a:p>
          <a:p>
            <a:pPr algn="ctr"/>
            <a:r>
              <a:rPr lang="en-US" sz="3600" b="1" dirty="0" smtClean="0">
                <a:latin typeface="+mj-lt"/>
              </a:rPr>
              <a:t>&amp; Health Improvement Plan</a:t>
            </a:r>
          </a:p>
        </p:txBody>
      </p:sp>
      <p:sp>
        <p:nvSpPr>
          <p:cNvPr id="5" name="TextBox 4"/>
          <p:cNvSpPr txBox="1"/>
          <p:nvPr/>
        </p:nvSpPr>
        <p:spPr>
          <a:xfrm>
            <a:off x="675260" y="2817665"/>
            <a:ext cx="1779654" cy="1107996"/>
          </a:xfrm>
          <a:prstGeom prst="rect">
            <a:avLst/>
          </a:prstGeom>
          <a:noFill/>
        </p:spPr>
        <p:txBody>
          <a:bodyPr wrap="none" rtlCol="0">
            <a:spAutoFit/>
          </a:bodyPr>
          <a:lstStyle/>
          <a:p>
            <a:pPr algn="ctr"/>
            <a:r>
              <a:rPr lang="en-US" sz="6600" dirty="0" smtClean="0">
                <a:solidFill>
                  <a:schemeClr val="accent2">
                    <a:lumMod val="50000"/>
                  </a:schemeClr>
                </a:solidFill>
                <a:latin typeface="Albertus MT" pitchFamily="18" charset="0"/>
              </a:rPr>
              <a:t>Data</a:t>
            </a:r>
          </a:p>
        </p:txBody>
      </p:sp>
      <p:sp>
        <p:nvSpPr>
          <p:cNvPr id="6" name="TextBox 5"/>
          <p:cNvSpPr txBox="1"/>
          <p:nvPr/>
        </p:nvSpPr>
        <p:spPr>
          <a:xfrm>
            <a:off x="2675973" y="3657600"/>
            <a:ext cx="3323154" cy="1107996"/>
          </a:xfrm>
          <a:prstGeom prst="rect">
            <a:avLst/>
          </a:prstGeom>
          <a:noFill/>
        </p:spPr>
        <p:txBody>
          <a:bodyPr wrap="none" rtlCol="0">
            <a:spAutoFit/>
          </a:bodyPr>
          <a:lstStyle/>
          <a:p>
            <a:pPr algn="ctr"/>
            <a:r>
              <a:rPr lang="en-US" sz="6600" dirty="0" smtClean="0">
                <a:solidFill>
                  <a:schemeClr val="accent3">
                    <a:lumMod val="50000"/>
                  </a:schemeClr>
                </a:solidFill>
                <a:latin typeface="Albertus MT" pitchFamily="18" charset="0"/>
              </a:rPr>
              <a:t>Priorities</a:t>
            </a:r>
          </a:p>
        </p:txBody>
      </p:sp>
      <p:sp>
        <p:nvSpPr>
          <p:cNvPr id="7" name="TextBox 6"/>
          <p:cNvSpPr txBox="1"/>
          <p:nvPr/>
        </p:nvSpPr>
        <p:spPr>
          <a:xfrm>
            <a:off x="5089228" y="4800600"/>
            <a:ext cx="3546164" cy="1107996"/>
          </a:xfrm>
          <a:prstGeom prst="rect">
            <a:avLst/>
          </a:prstGeom>
          <a:noFill/>
        </p:spPr>
        <p:txBody>
          <a:bodyPr wrap="none" rtlCol="0">
            <a:spAutoFit/>
          </a:bodyPr>
          <a:lstStyle/>
          <a:p>
            <a:pPr algn="ctr"/>
            <a:r>
              <a:rPr lang="en-US" sz="6600" dirty="0">
                <a:solidFill>
                  <a:schemeClr val="accent6">
                    <a:lumMod val="50000"/>
                  </a:schemeClr>
                </a:solidFill>
                <a:latin typeface="Albertus MT" pitchFamily="18" charset="0"/>
              </a:rPr>
              <a:t>S</a:t>
            </a:r>
            <a:r>
              <a:rPr lang="en-US" sz="6600" dirty="0" smtClean="0">
                <a:solidFill>
                  <a:schemeClr val="accent6">
                    <a:lumMod val="50000"/>
                  </a:schemeClr>
                </a:solidFill>
                <a:latin typeface="Albertus MT" pitchFamily="18" charset="0"/>
              </a:rPr>
              <a:t>trategies</a:t>
            </a:r>
          </a:p>
        </p:txBody>
      </p:sp>
      <p:sp>
        <p:nvSpPr>
          <p:cNvPr id="3" name="Curved Up Arrow 2"/>
          <p:cNvSpPr/>
          <p:nvPr/>
        </p:nvSpPr>
        <p:spPr>
          <a:xfrm rot="1917079">
            <a:off x="1295400" y="4211598"/>
            <a:ext cx="1600200" cy="741402"/>
          </a:xfrm>
          <a:prstGeom prst="curvedUpArrow">
            <a:avLst>
              <a:gd name="adj1" fmla="val 25000"/>
              <a:gd name="adj2" fmla="val 50000"/>
              <a:gd name="adj3" fmla="val 45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Curved Up Arrow 8"/>
          <p:cNvSpPr/>
          <p:nvPr/>
        </p:nvSpPr>
        <p:spPr>
          <a:xfrm rot="1917079">
            <a:off x="3506442" y="5215948"/>
            <a:ext cx="1600200" cy="741402"/>
          </a:xfrm>
          <a:prstGeom prst="curvedUpArrow">
            <a:avLst>
              <a:gd name="adj1" fmla="val 25000"/>
              <a:gd name="adj2" fmla="val 50000"/>
              <a:gd name="adj3" fmla="val 455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816740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457235"/>
            <a:ext cx="8458200" cy="4524315"/>
          </a:xfrm>
          <a:prstGeom prst="rect">
            <a:avLst/>
          </a:prstGeom>
          <a:noFill/>
        </p:spPr>
        <p:txBody>
          <a:bodyPr wrap="square" rtlCol="0">
            <a:spAutoFit/>
          </a:bodyPr>
          <a:lstStyle/>
          <a:p>
            <a:r>
              <a:rPr lang="en-US" sz="3600" b="1" dirty="0" smtClean="0">
                <a:latin typeface="+mj-lt"/>
              </a:rPr>
              <a:t>What </a:t>
            </a:r>
            <a:r>
              <a:rPr lang="en-US" sz="3600" b="1" dirty="0">
                <a:latin typeface="+mj-lt"/>
              </a:rPr>
              <a:t>C</a:t>
            </a:r>
            <a:r>
              <a:rPr lang="en-US" sz="3600" b="1" dirty="0" smtClean="0">
                <a:latin typeface="+mj-lt"/>
              </a:rPr>
              <a:t>an You </a:t>
            </a:r>
            <a:r>
              <a:rPr lang="en-US" sz="3600" b="1" dirty="0">
                <a:latin typeface="+mj-lt"/>
              </a:rPr>
              <a:t>D</a:t>
            </a:r>
            <a:r>
              <a:rPr lang="en-US" sz="3600" b="1" dirty="0" smtClean="0">
                <a:latin typeface="+mj-lt"/>
              </a:rPr>
              <a:t>o?</a:t>
            </a:r>
          </a:p>
          <a:p>
            <a:pPr marL="457200" indent="-457200">
              <a:buFont typeface="Arial" panose="020B0604020202020204" pitchFamily="34" charset="0"/>
              <a:buChar char="•"/>
            </a:pPr>
            <a:r>
              <a:rPr lang="en-US" sz="2800" dirty="0" smtClean="0">
                <a:latin typeface="+mj-lt"/>
              </a:rPr>
              <a:t>Use the assessment. You can pull out a two-page handout on a topic (such as poverty) or you can pull out a two-page handout on a geographic area (one county).</a:t>
            </a:r>
          </a:p>
          <a:p>
            <a:pPr marL="457200" indent="-457200">
              <a:buFont typeface="Arial" panose="020B0604020202020204" pitchFamily="34" charset="0"/>
              <a:buChar char="•"/>
            </a:pPr>
            <a:r>
              <a:rPr lang="en-US" sz="2800" dirty="0" smtClean="0">
                <a:latin typeface="+mj-lt"/>
              </a:rPr>
              <a:t>Tell us about it!</a:t>
            </a:r>
          </a:p>
          <a:p>
            <a:pPr marL="457200" indent="-457200">
              <a:buFont typeface="Arial" panose="020B0604020202020204" pitchFamily="34" charset="0"/>
              <a:buChar char="•"/>
            </a:pPr>
            <a:r>
              <a:rPr lang="en-US" sz="2800" dirty="0" smtClean="0">
                <a:latin typeface="+mj-lt"/>
              </a:rPr>
              <a:t>Consider addressing the priority health issues if you aren’t already.  If you are, make sure to coordinate your efforts with others to maximize your impact. A great way to do this is through CAHA’s committees</a:t>
            </a:r>
            <a:r>
              <a:rPr lang="en-US" sz="2800" dirty="0" smtClean="0">
                <a:latin typeface="Albertus MT" pitchFamily="18" charset="0"/>
              </a:rPr>
              <a:t>!</a:t>
            </a:r>
          </a:p>
        </p:txBody>
      </p:sp>
      <p:pic>
        <p:nvPicPr>
          <p:cNvPr id="5"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Tree>
    <p:extLst>
      <p:ext uri="{BB962C8B-B14F-4D97-AF65-F5344CB8AC3E}">
        <p14:creationId xmlns:p14="http://schemas.microsoft.com/office/powerpoint/2010/main" val="21696309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9855" y="3048000"/>
            <a:ext cx="8674811" cy="830997"/>
          </a:xfrm>
          <a:prstGeom prst="rect">
            <a:avLst/>
          </a:prstGeom>
          <a:noFill/>
        </p:spPr>
        <p:txBody>
          <a:bodyPr wrap="none" rtlCol="0">
            <a:spAutoFit/>
          </a:bodyPr>
          <a:lstStyle/>
          <a:p>
            <a:r>
              <a:rPr lang="en-US" sz="4800" b="1" dirty="0" smtClean="0"/>
              <a:t>www.HealthyCapitalCounties.org</a:t>
            </a:r>
            <a:endParaRPr lang="en-US" sz="4800" b="1" dirty="0"/>
          </a:p>
        </p:txBody>
      </p:sp>
      <p:pic>
        <p:nvPicPr>
          <p:cNvPr id="5" name="Picture 12" descr="HCC logo color.png"/>
          <p:cNvPicPr>
            <a:picLocks noChangeAspect="1"/>
          </p:cNvPicPr>
          <p:nvPr/>
        </p:nvPicPr>
        <p:blipFill rotWithShape="1">
          <a:blip r:embed="rId3" cstate="print"/>
          <a:srcRect r="7208"/>
          <a:stretch/>
        </p:blipFill>
        <p:spPr bwMode="auto">
          <a:xfrm>
            <a:off x="152400" y="228600"/>
            <a:ext cx="8991600" cy="1066800"/>
          </a:xfrm>
          <a:prstGeom prst="rect">
            <a:avLst/>
          </a:prstGeom>
          <a:noFill/>
          <a:ln w="9525">
            <a:noFill/>
            <a:miter lim="800000"/>
            <a:headEnd/>
            <a:tailEnd/>
          </a:ln>
        </p:spPr>
      </p:pic>
    </p:spTree>
    <p:extLst>
      <p:ext uri="{BB962C8B-B14F-4D97-AF65-F5344CB8AC3E}">
        <p14:creationId xmlns:p14="http://schemas.microsoft.com/office/powerpoint/2010/main" val="39374789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799" y="1447800"/>
            <a:ext cx="2514602" cy="523220"/>
          </a:xfrm>
          <a:prstGeom prst="rect">
            <a:avLst/>
          </a:prstGeom>
          <a:noFill/>
        </p:spPr>
        <p:txBody>
          <a:bodyPr wrap="square" rtlCol="0">
            <a:spAutoFit/>
          </a:bodyPr>
          <a:lstStyle/>
          <a:p>
            <a:r>
              <a:rPr lang="en-US" sz="2800" dirty="0" smtClean="0"/>
              <a:t>Data</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32" y="1894821"/>
            <a:ext cx="2476500" cy="30117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799" y="1965279"/>
            <a:ext cx="2743201" cy="22257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4225" y="4848225"/>
            <a:ext cx="3152775"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88830" y="1960841"/>
            <a:ext cx="2718740" cy="2191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1787" y="4852290"/>
            <a:ext cx="2686083" cy="1889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12" descr="HCC logo color.png"/>
          <p:cNvPicPr>
            <a:picLocks noChangeAspect="1"/>
          </p:cNvPicPr>
          <p:nvPr/>
        </p:nvPicPr>
        <p:blipFill rotWithShape="1">
          <a:blip r:embed="rId8" cstate="print"/>
          <a:srcRect r="7208"/>
          <a:stretch/>
        </p:blipFill>
        <p:spPr bwMode="auto">
          <a:xfrm>
            <a:off x="152400" y="228600"/>
            <a:ext cx="8991600" cy="1066800"/>
          </a:xfrm>
          <a:prstGeom prst="rect">
            <a:avLst/>
          </a:prstGeom>
          <a:noFill/>
          <a:ln w="9525">
            <a:noFill/>
            <a:miter lim="800000"/>
            <a:headEnd/>
            <a:tailEnd/>
          </a:ln>
        </p:spPr>
      </p:pic>
      <p:sp>
        <p:nvSpPr>
          <p:cNvPr id="12" name="TextBox 11"/>
          <p:cNvSpPr txBox="1"/>
          <p:nvPr/>
        </p:nvSpPr>
        <p:spPr>
          <a:xfrm>
            <a:off x="6553200" y="1449919"/>
            <a:ext cx="2133600" cy="523220"/>
          </a:xfrm>
          <a:prstGeom prst="rect">
            <a:avLst/>
          </a:prstGeom>
          <a:noFill/>
        </p:spPr>
        <p:txBody>
          <a:bodyPr wrap="square" rtlCol="0">
            <a:spAutoFit/>
          </a:bodyPr>
          <a:lstStyle/>
          <a:p>
            <a:r>
              <a:rPr lang="en-US" sz="2800" dirty="0" smtClean="0"/>
              <a:t>Focus Groups</a:t>
            </a:r>
          </a:p>
        </p:txBody>
      </p:sp>
      <p:sp>
        <p:nvSpPr>
          <p:cNvPr id="13" name="TextBox 12"/>
          <p:cNvSpPr txBox="1"/>
          <p:nvPr/>
        </p:nvSpPr>
        <p:spPr>
          <a:xfrm>
            <a:off x="3301059" y="1428148"/>
            <a:ext cx="2718741" cy="523220"/>
          </a:xfrm>
          <a:prstGeom prst="rect">
            <a:avLst/>
          </a:prstGeom>
          <a:noFill/>
        </p:spPr>
        <p:txBody>
          <a:bodyPr wrap="square" rtlCol="0">
            <a:spAutoFit/>
          </a:bodyPr>
          <a:lstStyle/>
          <a:p>
            <a:r>
              <a:rPr lang="en-US" sz="2800" dirty="0" smtClean="0"/>
              <a:t>Photo Voice</a:t>
            </a:r>
          </a:p>
        </p:txBody>
      </p:sp>
      <p:sp>
        <p:nvSpPr>
          <p:cNvPr id="14" name="TextBox 13"/>
          <p:cNvSpPr txBox="1"/>
          <p:nvPr/>
        </p:nvSpPr>
        <p:spPr>
          <a:xfrm>
            <a:off x="3324225" y="4325005"/>
            <a:ext cx="3152775" cy="523220"/>
          </a:xfrm>
          <a:prstGeom prst="rect">
            <a:avLst/>
          </a:prstGeom>
          <a:noFill/>
        </p:spPr>
        <p:txBody>
          <a:bodyPr wrap="square" rtlCol="0">
            <a:spAutoFit/>
          </a:bodyPr>
          <a:lstStyle/>
          <a:p>
            <a:r>
              <a:rPr lang="en-US" sz="2800" dirty="0" smtClean="0"/>
              <a:t>Surveys</a:t>
            </a:r>
          </a:p>
        </p:txBody>
      </p:sp>
      <p:sp>
        <p:nvSpPr>
          <p:cNvPr id="15" name="TextBox 14"/>
          <p:cNvSpPr txBox="1"/>
          <p:nvPr/>
        </p:nvSpPr>
        <p:spPr>
          <a:xfrm>
            <a:off x="421787" y="4343400"/>
            <a:ext cx="2626213" cy="523220"/>
          </a:xfrm>
          <a:prstGeom prst="rect">
            <a:avLst/>
          </a:prstGeom>
          <a:noFill/>
        </p:spPr>
        <p:txBody>
          <a:bodyPr wrap="square" rtlCol="0">
            <a:spAutoFit/>
          </a:bodyPr>
          <a:lstStyle/>
          <a:p>
            <a:r>
              <a:rPr lang="en-US" sz="2800" dirty="0" smtClean="0"/>
              <a:t>Input Walls</a:t>
            </a:r>
          </a:p>
        </p:txBody>
      </p:sp>
    </p:spTree>
    <p:extLst>
      <p:ext uri="{BB962C8B-B14F-4D97-AF65-F5344CB8AC3E}">
        <p14:creationId xmlns:p14="http://schemas.microsoft.com/office/powerpoint/2010/main" val="2234612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8600"/>
            <a:ext cx="7696200" cy="6623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1177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21" t="1356" r="1981" b="13135"/>
          <a:stretch/>
        </p:blipFill>
        <p:spPr bwMode="auto">
          <a:xfrm>
            <a:off x="0" y="1828800"/>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12" descr="HCC logo color.png"/>
          <p:cNvPicPr>
            <a:picLocks noChangeAspect="1"/>
          </p:cNvPicPr>
          <p:nvPr/>
        </p:nvPicPr>
        <p:blipFill rotWithShape="1">
          <a:blip r:embed="rId4" cstate="print"/>
          <a:srcRect r="7208"/>
          <a:stretch/>
        </p:blipFill>
        <p:spPr bwMode="auto">
          <a:xfrm>
            <a:off x="152400" y="228600"/>
            <a:ext cx="8991600" cy="1066800"/>
          </a:xfrm>
          <a:prstGeom prst="rect">
            <a:avLst/>
          </a:prstGeom>
          <a:noFill/>
          <a:ln w="9525">
            <a:noFill/>
            <a:miter lim="800000"/>
            <a:headEnd/>
            <a:tailEnd/>
          </a:ln>
        </p:spPr>
      </p:pic>
      <p:sp>
        <p:nvSpPr>
          <p:cNvPr id="11" name="Content Placeholder 4"/>
          <p:cNvSpPr txBox="1">
            <a:spLocks/>
          </p:cNvSpPr>
          <p:nvPr/>
        </p:nvSpPr>
        <p:spPr>
          <a:xfrm>
            <a:off x="0" y="1371600"/>
            <a:ext cx="6248400" cy="609600"/>
          </a:xfrm>
          <a:prstGeom prst="rect">
            <a:avLst/>
          </a:prstGeom>
        </p:spPr>
        <p:txBody>
          <a:bodyPr>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3600" b="1" dirty="0" smtClean="0">
                <a:solidFill>
                  <a:srgbClr val="F6D26E"/>
                </a:solidFill>
                <a:latin typeface="Albertus MT"/>
              </a:rPr>
              <a:t>2015 Indicators</a:t>
            </a:r>
          </a:p>
        </p:txBody>
      </p:sp>
    </p:spTree>
    <p:extLst>
      <p:ext uri="{BB962C8B-B14F-4D97-AF65-F5344CB8AC3E}">
        <p14:creationId xmlns:p14="http://schemas.microsoft.com/office/powerpoint/2010/main" val="26116898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1628" y="74606"/>
            <a:ext cx="7555684" cy="66309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8642" y="609600"/>
            <a:ext cx="2633579"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18767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1664" y="228600"/>
            <a:ext cx="7198012" cy="640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609600"/>
            <a:ext cx="2752725"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81264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523999"/>
            <a:ext cx="8625804" cy="892552"/>
          </a:xfrm>
          <a:prstGeom prst="rect">
            <a:avLst/>
          </a:prstGeom>
          <a:noFill/>
        </p:spPr>
        <p:txBody>
          <a:bodyPr wrap="square" rtlCol="0">
            <a:spAutoFit/>
          </a:bodyPr>
          <a:lstStyle/>
          <a:p>
            <a:r>
              <a:rPr lang="en-US" sz="3600" b="1" dirty="0" smtClean="0"/>
              <a:t>Quality of Primary Care </a:t>
            </a:r>
          </a:p>
          <a:p>
            <a:r>
              <a:rPr lang="en-US" sz="1600" b="1" dirty="0" smtClean="0"/>
              <a:t>Measured by Ambulatory Care Sensitive Care Hospitalizations per 10,000</a:t>
            </a:r>
            <a:endParaRPr lang="en-US" sz="1600" b="1"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685800"/>
            <a:ext cx="4343400" cy="8436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2762250"/>
            <a:ext cx="3810000" cy="310515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25" y="2762250"/>
            <a:ext cx="4169494" cy="31051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00653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2758</TotalTime>
  <Words>2376</Words>
  <Application>Microsoft Office PowerPoint</Application>
  <PresentationFormat>On-screen Show (4:3)</PresentationFormat>
  <Paragraphs>164</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Cheatham</dc:creator>
  <cp:lastModifiedBy>Darche, Amanda</cp:lastModifiedBy>
  <cp:revision>83</cp:revision>
  <cp:lastPrinted>2016-04-04T15:04:10Z</cp:lastPrinted>
  <dcterms:created xsi:type="dcterms:W3CDTF">2016-01-03T00:05:52Z</dcterms:created>
  <dcterms:modified xsi:type="dcterms:W3CDTF">2016-04-05T21:02:59Z</dcterms:modified>
</cp:coreProperties>
</file>