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60" r:id="rId1"/>
  </p:sldMasterIdLst>
  <p:notesMasterIdLst>
    <p:notesMasterId r:id="rId32"/>
  </p:notesMasterIdLst>
  <p:handoutMasterIdLst>
    <p:handoutMasterId r:id="rId33"/>
  </p:handoutMasterIdLst>
  <p:sldIdLst>
    <p:sldId id="256" r:id="rId2"/>
    <p:sldId id="311" r:id="rId3"/>
    <p:sldId id="331" r:id="rId4"/>
    <p:sldId id="312" r:id="rId5"/>
    <p:sldId id="313" r:id="rId6"/>
    <p:sldId id="291" r:id="rId7"/>
    <p:sldId id="293" r:id="rId8"/>
    <p:sldId id="287" r:id="rId9"/>
    <p:sldId id="295" r:id="rId10"/>
    <p:sldId id="333" r:id="rId11"/>
    <p:sldId id="305" r:id="rId12"/>
    <p:sldId id="290" r:id="rId13"/>
    <p:sldId id="273" r:id="rId14"/>
    <p:sldId id="316" r:id="rId15"/>
    <p:sldId id="315" r:id="rId16"/>
    <p:sldId id="314" r:id="rId17"/>
    <p:sldId id="319" r:id="rId18"/>
    <p:sldId id="321" r:id="rId19"/>
    <p:sldId id="323" r:id="rId20"/>
    <p:sldId id="324" r:id="rId21"/>
    <p:sldId id="326" r:id="rId22"/>
    <p:sldId id="327" r:id="rId23"/>
    <p:sldId id="325" r:id="rId24"/>
    <p:sldId id="265" r:id="rId25"/>
    <p:sldId id="317" r:id="rId26"/>
    <p:sldId id="330" r:id="rId27"/>
    <p:sldId id="266" r:id="rId28"/>
    <p:sldId id="332" r:id="rId29"/>
    <p:sldId id="271" r:id="rId30"/>
    <p:sldId id="275" r:id="rId3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B66"/>
    <a:srgbClr val="6A1F1A"/>
    <a:srgbClr val="76939C"/>
    <a:srgbClr val="C02F21"/>
    <a:srgbClr val="006FB9"/>
    <a:srgbClr val="35B448"/>
    <a:srgbClr val="4C3C95"/>
    <a:srgbClr val="1E7ABD"/>
    <a:srgbClr val="699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25" autoAdjust="0"/>
    <p:restoredTop sz="81515" autoAdjust="0"/>
  </p:normalViewPr>
  <p:slideViewPr>
    <p:cSldViewPr snapToGrid="0" snapToObjects="1">
      <p:cViewPr varScale="1">
        <p:scale>
          <a:sx n="93" d="100"/>
          <a:sy n="93" d="100"/>
        </p:scale>
        <p:origin x="210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6" d="100"/>
          <a:sy n="56" d="100"/>
        </p:scale>
        <p:origin x="25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 in Age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2E-4F6F-8144-FED73A1D1A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2E-4F6F-8144-FED73A1D1A3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2E-4F6F-8144-FED73A1D1A3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2E-4F6F-8144-FED73A1D1A31}"/>
              </c:ext>
            </c:extLst>
          </c:dPt>
          <c:cat>
            <c:strRef>
              <c:f>Sheet1!$A$2:$A$5</c:f>
              <c:strCache>
                <c:ptCount val="4"/>
                <c:pt idx="0">
                  <c:v>55-64</c:v>
                </c:pt>
                <c:pt idx="1">
                  <c:v>65-75</c:v>
                </c:pt>
                <c:pt idx="2">
                  <c:v>&gt; 75</c:v>
                </c:pt>
                <c:pt idx="3">
                  <c:v>&lt; 55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26</c:v>
                </c:pt>
                <c:pt idx="1">
                  <c:v>10</c:v>
                </c:pt>
                <c:pt idx="2">
                  <c:v>7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D2E-4F6F-8144-FED73A1D1A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 dirty="0">
                <a:solidFill>
                  <a:schemeClr val="tx1"/>
                </a:solidFill>
              </a:rPr>
              <a:t>Age</a:t>
            </a:r>
            <a:r>
              <a:rPr lang="en-US" sz="1800" b="0" baseline="0" dirty="0">
                <a:solidFill>
                  <a:schemeClr val="tx1"/>
                </a:solidFill>
              </a:rPr>
              <a:t> 55 or Older by Specialty</a:t>
            </a:r>
            <a:endParaRPr lang="en-US" sz="18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Fam Med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FF-4E12-B5EB-E47AB12022B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Geriatric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0.30399999999999999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FF-4E12-B5EB-E47AB12022B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0.40600000000000003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BFF-4E12-B5EB-E47AB12022B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IM/Peds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BFF-4E12-B5EB-E47AB12022B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Peds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0.39200000000000002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FF-4E12-B5EB-E47AB12022B5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OB/Gyn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0.41299999999999998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BFF-4E12-B5EB-E47AB12022B5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BFF-4E12-B5EB-E47AB12022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1342424"/>
        <c:axId val="341342816"/>
      </c:barChart>
      <c:catAx>
        <c:axId val="341342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342816"/>
        <c:crosses val="autoZero"/>
        <c:auto val="1"/>
        <c:lblAlgn val="ctr"/>
        <c:lblOffset val="100"/>
        <c:noMultiLvlLbl val="0"/>
      </c:catAx>
      <c:valAx>
        <c:axId val="3413428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42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04284640376003"/>
          <c:y val="0.25749709306753732"/>
          <c:w val="0.26888763058913723"/>
          <c:h val="0.5646240282721397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800" b="0">
                <a:solidFill>
                  <a:schemeClr val="tx1"/>
                </a:solidFill>
              </a:rPr>
              <a:t>Age 55 or Older by Specialty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Pulmonary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0.78900000000000003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72-4EEE-94B8-724A06269B1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Pathology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0.60699999999999998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72-4EEE-94B8-724A06269B1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Psychiatry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Sheet1!$D$2</c:f>
              <c:numCache>
                <c:formatCode>0.00%</c:formatCode>
                <c:ptCount val="1"/>
                <c:pt idx="0">
                  <c:v>0.58699999999999997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F72-4EEE-94B8-724A06269B1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CV Disease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Sheet1!$E$2</c:f>
              <c:numCache>
                <c:formatCode>0.00%</c:formatCode>
                <c:ptCount val="1"/>
                <c:pt idx="0">
                  <c:v>0.55300000000000005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F72-4EEE-94B8-724A06269B17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ThorSurg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Sheet1!$F$2</c:f>
              <c:numCache>
                <c:formatCode>0.00%</c:formatCode>
                <c:ptCount val="1"/>
                <c:pt idx="0">
                  <c:v>0.54800000000000004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F72-4EEE-94B8-724A06269B17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OrthoSurg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Sheet1!$G$2</c:f>
              <c:numCache>
                <c:formatCode>0.00%</c:formatCode>
                <c:ptCount val="1"/>
                <c:pt idx="0">
                  <c:v>0.52300000000000002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F72-4EEE-94B8-724A06269B17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All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% 55 or Older</c:v>
                </c:pt>
              </c:strCache>
            </c:strRef>
          </c:cat>
          <c:val>
            <c:numRef>
              <c:f>Sheet1!$H$2</c:f>
              <c:numCache>
                <c:formatCode>0.00%</c:formatCode>
                <c:ptCount val="1"/>
                <c:pt idx="0">
                  <c:v>0.42599999999999999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F72-4EEE-94B8-724A06269B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1346344"/>
        <c:axId val="341347128"/>
      </c:barChart>
      <c:catAx>
        <c:axId val="341346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347128"/>
        <c:crosses val="autoZero"/>
        <c:auto val="1"/>
        <c:lblAlgn val="ctr"/>
        <c:lblOffset val="100"/>
        <c:noMultiLvlLbl val="0"/>
      </c:catAx>
      <c:valAx>
        <c:axId val="3413471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1346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0704284640376003"/>
          <c:y val="0.1231519610581065"/>
          <c:w val="0.26888763058913723"/>
          <c:h val="0.698969160281570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C7A48F-74A8-48BB-A28F-B2AE2F1B9AB7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4F54A-507A-4EE7-8D9A-F4892957CE28}">
      <dgm:prSet phldrT="[Text]" custT="1"/>
      <dgm:spPr/>
      <dgm:t>
        <a:bodyPr/>
        <a:lstStyle/>
        <a:p>
          <a:r>
            <a:rPr lang="en-US" sz="2400" b="1" dirty="0"/>
            <a:t>5.6 physicians and 5.6 MAs</a:t>
          </a:r>
        </a:p>
      </dgm:t>
    </dgm:pt>
    <dgm:pt modelId="{D9BD6FF1-3CC2-4A2A-BA8E-0F453689B6CF}" type="parTrans" cxnId="{13F84D8B-4A02-44A4-A128-25D62D595633}">
      <dgm:prSet/>
      <dgm:spPr/>
      <dgm:t>
        <a:bodyPr/>
        <a:lstStyle/>
        <a:p>
          <a:endParaRPr lang="en-US"/>
        </a:p>
      </dgm:t>
    </dgm:pt>
    <dgm:pt modelId="{D9C00B88-6840-4F76-81F5-CE4669D19234}" type="sibTrans" cxnId="{13F84D8B-4A02-44A4-A128-25D62D595633}">
      <dgm:prSet/>
      <dgm:spPr/>
      <dgm:t>
        <a:bodyPr/>
        <a:lstStyle/>
        <a:p>
          <a:endParaRPr lang="en-US"/>
        </a:p>
      </dgm:t>
    </dgm:pt>
    <dgm:pt modelId="{B87DC7D5-C68B-4DB2-86ED-438167E40BF7}">
      <dgm:prSet phldrT="[Text]" custT="1"/>
      <dgm:spPr/>
      <dgm:t>
        <a:bodyPr/>
        <a:lstStyle/>
        <a:p>
          <a:r>
            <a:rPr lang="en-US" sz="2000" b="1" dirty="0"/>
            <a:t>1.5 ACPs</a:t>
          </a:r>
        </a:p>
      </dgm:t>
    </dgm:pt>
    <dgm:pt modelId="{BFEE968E-60E4-418E-B855-9ECADAC723D6}" type="parTrans" cxnId="{353C976B-CE3F-46E2-9358-5BC96F78A1D9}">
      <dgm:prSet/>
      <dgm:spPr/>
      <dgm:t>
        <a:bodyPr/>
        <a:lstStyle/>
        <a:p>
          <a:endParaRPr lang="en-US" dirty="0"/>
        </a:p>
      </dgm:t>
    </dgm:pt>
    <dgm:pt modelId="{EFEFF409-D044-40A0-8368-69EA03E5B068}" type="sibTrans" cxnId="{353C976B-CE3F-46E2-9358-5BC96F78A1D9}">
      <dgm:prSet/>
      <dgm:spPr/>
      <dgm:t>
        <a:bodyPr/>
        <a:lstStyle/>
        <a:p>
          <a:endParaRPr lang="en-US"/>
        </a:p>
      </dgm:t>
    </dgm:pt>
    <dgm:pt modelId="{691C8B90-72D5-4D61-9D00-984004844718}">
      <dgm:prSet phldrT="[Text]" custT="1"/>
      <dgm:spPr/>
      <dgm:t>
        <a:bodyPr/>
        <a:lstStyle/>
        <a:p>
          <a:r>
            <a:rPr lang="en-US" sz="2000" b="1" dirty="0"/>
            <a:t>1 Pharmacist</a:t>
          </a:r>
        </a:p>
      </dgm:t>
    </dgm:pt>
    <dgm:pt modelId="{67D0C1F8-A585-4399-B858-541D7471FDBE}" type="parTrans" cxnId="{3DF82E0F-0856-466A-8938-9B54AE302BAA}">
      <dgm:prSet/>
      <dgm:spPr/>
      <dgm:t>
        <a:bodyPr/>
        <a:lstStyle/>
        <a:p>
          <a:endParaRPr lang="en-US" dirty="0"/>
        </a:p>
      </dgm:t>
    </dgm:pt>
    <dgm:pt modelId="{603299E6-5474-400B-A72E-660235293083}" type="sibTrans" cxnId="{3DF82E0F-0856-466A-8938-9B54AE302BAA}">
      <dgm:prSet/>
      <dgm:spPr/>
      <dgm:t>
        <a:bodyPr/>
        <a:lstStyle/>
        <a:p>
          <a:endParaRPr lang="en-US"/>
        </a:p>
      </dgm:t>
    </dgm:pt>
    <dgm:pt modelId="{F8B7476F-5906-41DE-960D-5E75F226BE77}">
      <dgm:prSet phldrT="[Text]" custT="1"/>
      <dgm:spPr/>
      <dgm:t>
        <a:bodyPr/>
        <a:lstStyle/>
        <a:p>
          <a:r>
            <a:rPr lang="en-US" sz="2000" b="1" dirty="0"/>
            <a:t>1.2 RNs</a:t>
          </a:r>
        </a:p>
      </dgm:t>
    </dgm:pt>
    <dgm:pt modelId="{949F209A-838C-46A8-AC95-29625ADD65F0}" type="parTrans" cxnId="{300E10FD-8264-4130-BDFB-CFD800EB3AF4}">
      <dgm:prSet/>
      <dgm:spPr/>
      <dgm:t>
        <a:bodyPr/>
        <a:lstStyle/>
        <a:p>
          <a:endParaRPr lang="en-US" dirty="0"/>
        </a:p>
      </dgm:t>
    </dgm:pt>
    <dgm:pt modelId="{FADFD236-20FE-44B8-A639-A6F0A86C7037}" type="sibTrans" cxnId="{300E10FD-8264-4130-BDFB-CFD800EB3AF4}">
      <dgm:prSet/>
      <dgm:spPr/>
      <dgm:t>
        <a:bodyPr/>
        <a:lstStyle/>
        <a:p>
          <a:endParaRPr lang="en-US"/>
        </a:p>
      </dgm:t>
    </dgm:pt>
    <dgm:pt modelId="{7C119544-A4EC-40D5-BAF2-2B4DF3F33C40}">
      <dgm:prSet phldrT="[Text]" custT="1"/>
      <dgm:spPr/>
      <dgm:t>
        <a:bodyPr/>
        <a:lstStyle/>
        <a:p>
          <a:r>
            <a:rPr lang="en-US" sz="2000" b="1" dirty="0"/>
            <a:t>2.0 LPNs</a:t>
          </a:r>
        </a:p>
      </dgm:t>
    </dgm:pt>
    <dgm:pt modelId="{0B1675B7-0A8B-46E8-A2CF-8CF821C9BF3F}" type="parTrans" cxnId="{2274E645-5033-45DA-9858-AA786D5705BC}">
      <dgm:prSet/>
      <dgm:spPr/>
      <dgm:t>
        <a:bodyPr/>
        <a:lstStyle/>
        <a:p>
          <a:endParaRPr lang="en-US" dirty="0"/>
        </a:p>
      </dgm:t>
    </dgm:pt>
    <dgm:pt modelId="{B691813E-680F-4CA7-ABD8-907F300F5E51}" type="sibTrans" cxnId="{2274E645-5033-45DA-9858-AA786D5705BC}">
      <dgm:prSet/>
      <dgm:spPr/>
      <dgm:t>
        <a:bodyPr/>
        <a:lstStyle/>
        <a:p>
          <a:endParaRPr lang="en-US"/>
        </a:p>
      </dgm:t>
    </dgm:pt>
    <dgm:pt modelId="{8FF30F08-4A79-4BBD-8F30-AA48B984DDD3}" type="pres">
      <dgm:prSet presAssocID="{B8C7A48F-74A8-48BB-A28F-B2AE2F1B9AB7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F0D24F-BBD1-494F-B1B9-7B8441A24DFD}" type="pres">
      <dgm:prSet presAssocID="{84E4F54A-507A-4EE7-8D9A-F4892957CE28}" presName="root1" presStyleCnt="0"/>
      <dgm:spPr/>
    </dgm:pt>
    <dgm:pt modelId="{1A19D6F8-8F7E-495C-9ED5-2C452817220C}" type="pres">
      <dgm:prSet presAssocID="{84E4F54A-507A-4EE7-8D9A-F4892957CE28}" presName="LevelOneTextNode" presStyleLbl="node0" presStyleIdx="0" presStyleCnt="1" custScaleY="140328">
        <dgm:presLayoutVars>
          <dgm:chPref val="3"/>
        </dgm:presLayoutVars>
      </dgm:prSet>
      <dgm:spPr/>
    </dgm:pt>
    <dgm:pt modelId="{A801358F-797F-4BFA-A505-41CF5CF2E7A6}" type="pres">
      <dgm:prSet presAssocID="{84E4F54A-507A-4EE7-8D9A-F4892957CE28}" presName="level2hierChild" presStyleCnt="0"/>
      <dgm:spPr/>
    </dgm:pt>
    <dgm:pt modelId="{1CBAD678-FFBE-4CF4-95AB-B3B47055C41E}" type="pres">
      <dgm:prSet presAssocID="{BFEE968E-60E4-418E-B855-9ECADAC723D6}" presName="conn2-1" presStyleLbl="parChTrans1D2" presStyleIdx="0" presStyleCnt="4"/>
      <dgm:spPr/>
    </dgm:pt>
    <dgm:pt modelId="{EFF14C4B-4714-4411-BB67-5BD9C3E64CCA}" type="pres">
      <dgm:prSet presAssocID="{BFEE968E-60E4-418E-B855-9ECADAC723D6}" presName="connTx" presStyleLbl="parChTrans1D2" presStyleIdx="0" presStyleCnt="4"/>
      <dgm:spPr/>
    </dgm:pt>
    <dgm:pt modelId="{EFA183BF-4D8E-45AF-B4C9-34146C50A015}" type="pres">
      <dgm:prSet presAssocID="{B87DC7D5-C68B-4DB2-86ED-438167E40BF7}" presName="root2" presStyleCnt="0"/>
      <dgm:spPr/>
    </dgm:pt>
    <dgm:pt modelId="{28A9095E-AAD0-4B0E-84FB-F2FC50A0BC2E}" type="pres">
      <dgm:prSet presAssocID="{B87DC7D5-C68B-4DB2-86ED-438167E40BF7}" presName="LevelTwoTextNode" presStyleLbl="node2" presStyleIdx="0" presStyleCnt="4">
        <dgm:presLayoutVars>
          <dgm:chPref val="3"/>
        </dgm:presLayoutVars>
      </dgm:prSet>
      <dgm:spPr/>
    </dgm:pt>
    <dgm:pt modelId="{55FAEDCA-35F8-413C-8922-005A5107D329}" type="pres">
      <dgm:prSet presAssocID="{B87DC7D5-C68B-4DB2-86ED-438167E40BF7}" presName="level3hierChild" presStyleCnt="0"/>
      <dgm:spPr/>
    </dgm:pt>
    <dgm:pt modelId="{DBBB433C-3AE0-4639-A3F3-9B8C876ABF16}" type="pres">
      <dgm:prSet presAssocID="{67D0C1F8-A585-4399-B858-541D7471FDBE}" presName="conn2-1" presStyleLbl="parChTrans1D2" presStyleIdx="1" presStyleCnt="4"/>
      <dgm:spPr/>
    </dgm:pt>
    <dgm:pt modelId="{68C4D6D9-FC78-493B-A283-AB28E7B23602}" type="pres">
      <dgm:prSet presAssocID="{67D0C1F8-A585-4399-B858-541D7471FDBE}" presName="connTx" presStyleLbl="parChTrans1D2" presStyleIdx="1" presStyleCnt="4"/>
      <dgm:spPr/>
    </dgm:pt>
    <dgm:pt modelId="{6594BACC-D624-4A49-8BAC-B97A01ED7CBD}" type="pres">
      <dgm:prSet presAssocID="{691C8B90-72D5-4D61-9D00-984004844718}" presName="root2" presStyleCnt="0"/>
      <dgm:spPr/>
    </dgm:pt>
    <dgm:pt modelId="{7E8DD122-1DAA-4328-9DFD-02E893971767}" type="pres">
      <dgm:prSet presAssocID="{691C8B90-72D5-4D61-9D00-984004844718}" presName="LevelTwoTextNode" presStyleLbl="node2" presStyleIdx="1" presStyleCnt="4">
        <dgm:presLayoutVars>
          <dgm:chPref val="3"/>
        </dgm:presLayoutVars>
      </dgm:prSet>
      <dgm:spPr/>
    </dgm:pt>
    <dgm:pt modelId="{03D35E25-8742-4B00-8D0A-152517D0FF1A}" type="pres">
      <dgm:prSet presAssocID="{691C8B90-72D5-4D61-9D00-984004844718}" presName="level3hierChild" presStyleCnt="0"/>
      <dgm:spPr/>
    </dgm:pt>
    <dgm:pt modelId="{4ABFFA8C-7865-4F6A-B4C0-935044926860}" type="pres">
      <dgm:prSet presAssocID="{949F209A-838C-46A8-AC95-29625ADD65F0}" presName="conn2-1" presStyleLbl="parChTrans1D2" presStyleIdx="2" presStyleCnt="4"/>
      <dgm:spPr/>
    </dgm:pt>
    <dgm:pt modelId="{B9D39066-6CFF-4F95-A3C3-983C42364010}" type="pres">
      <dgm:prSet presAssocID="{949F209A-838C-46A8-AC95-29625ADD65F0}" presName="connTx" presStyleLbl="parChTrans1D2" presStyleIdx="2" presStyleCnt="4"/>
      <dgm:spPr/>
    </dgm:pt>
    <dgm:pt modelId="{55D5EF1C-14FA-4996-9CA4-2810030D6810}" type="pres">
      <dgm:prSet presAssocID="{F8B7476F-5906-41DE-960D-5E75F226BE77}" presName="root2" presStyleCnt="0"/>
      <dgm:spPr/>
    </dgm:pt>
    <dgm:pt modelId="{5D64088E-FD9E-4E72-8C7D-8730B5E68985}" type="pres">
      <dgm:prSet presAssocID="{F8B7476F-5906-41DE-960D-5E75F226BE77}" presName="LevelTwoTextNode" presStyleLbl="node2" presStyleIdx="2" presStyleCnt="4">
        <dgm:presLayoutVars>
          <dgm:chPref val="3"/>
        </dgm:presLayoutVars>
      </dgm:prSet>
      <dgm:spPr/>
    </dgm:pt>
    <dgm:pt modelId="{E0EC4511-4F06-406F-B7D2-74A42885AB5C}" type="pres">
      <dgm:prSet presAssocID="{F8B7476F-5906-41DE-960D-5E75F226BE77}" presName="level3hierChild" presStyleCnt="0"/>
      <dgm:spPr/>
    </dgm:pt>
    <dgm:pt modelId="{427D25E6-93CC-4D20-8F04-10D54F8C2A1E}" type="pres">
      <dgm:prSet presAssocID="{0B1675B7-0A8B-46E8-A2CF-8CF821C9BF3F}" presName="conn2-1" presStyleLbl="parChTrans1D2" presStyleIdx="3" presStyleCnt="4"/>
      <dgm:spPr/>
    </dgm:pt>
    <dgm:pt modelId="{779934B5-422D-4C32-A0E6-4C982B566F00}" type="pres">
      <dgm:prSet presAssocID="{0B1675B7-0A8B-46E8-A2CF-8CF821C9BF3F}" presName="connTx" presStyleLbl="parChTrans1D2" presStyleIdx="3" presStyleCnt="4"/>
      <dgm:spPr/>
    </dgm:pt>
    <dgm:pt modelId="{2D4FD182-B3DD-403F-80A9-2C0BDD1DC865}" type="pres">
      <dgm:prSet presAssocID="{7C119544-A4EC-40D5-BAF2-2B4DF3F33C40}" presName="root2" presStyleCnt="0"/>
      <dgm:spPr/>
    </dgm:pt>
    <dgm:pt modelId="{432FD5FF-5B3D-41A5-9CA4-14EC1CEE6BE2}" type="pres">
      <dgm:prSet presAssocID="{7C119544-A4EC-40D5-BAF2-2B4DF3F33C40}" presName="LevelTwoTextNode" presStyleLbl="node2" presStyleIdx="3" presStyleCnt="4">
        <dgm:presLayoutVars>
          <dgm:chPref val="3"/>
        </dgm:presLayoutVars>
      </dgm:prSet>
      <dgm:spPr/>
    </dgm:pt>
    <dgm:pt modelId="{F32B7D6E-BA97-480E-BD14-CCA24406B80C}" type="pres">
      <dgm:prSet presAssocID="{7C119544-A4EC-40D5-BAF2-2B4DF3F33C40}" presName="level3hierChild" presStyleCnt="0"/>
      <dgm:spPr/>
    </dgm:pt>
  </dgm:ptLst>
  <dgm:cxnLst>
    <dgm:cxn modelId="{45393C8F-203E-4518-A2AD-21D3AB206D94}" type="presOf" srcId="{67D0C1F8-A585-4399-B858-541D7471FDBE}" destId="{68C4D6D9-FC78-493B-A283-AB28E7B23602}" srcOrd="1" destOrd="0" presId="urn:microsoft.com/office/officeart/2008/layout/HorizontalMultiLevelHierarchy"/>
    <dgm:cxn modelId="{8BC925A9-D299-4DC2-A153-93622CAA71FC}" type="presOf" srcId="{0B1675B7-0A8B-46E8-A2CF-8CF821C9BF3F}" destId="{427D25E6-93CC-4D20-8F04-10D54F8C2A1E}" srcOrd="0" destOrd="0" presId="urn:microsoft.com/office/officeart/2008/layout/HorizontalMultiLevelHierarchy"/>
    <dgm:cxn modelId="{C5DBC671-98BC-4A2C-A69E-1122E3930B9A}" type="presOf" srcId="{0B1675B7-0A8B-46E8-A2CF-8CF821C9BF3F}" destId="{779934B5-422D-4C32-A0E6-4C982B566F00}" srcOrd="1" destOrd="0" presId="urn:microsoft.com/office/officeart/2008/layout/HorizontalMultiLevelHierarchy"/>
    <dgm:cxn modelId="{09879FCA-C220-4094-846C-E924A83CC552}" type="presOf" srcId="{BFEE968E-60E4-418E-B855-9ECADAC723D6}" destId="{EFF14C4B-4714-4411-BB67-5BD9C3E64CCA}" srcOrd="1" destOrd="0" presId="urn:microsoft.com/office/officeart/2008/layout/HorizontalMultiLevelHierarchy"/>
    <dgm:cxn modelId="{353C976B-CE3F-46E2-9358-5BC96F78A1D9}" srcId="{84E4F54A-507A-4EE7-8D9A-F4892957CE28}" destId="{B87DC7D5-C68B-4DB2-86ED-438167E40BF7}" srcOrd="0" destOrd="0" parTransId="{BFEE968E-60E4-418E-B855-9ECADAC723D6}" sibTransId="{EFEFF409-D044-40A0-8368-69EA03E5B068}"/>
    <dgm:cxn modelId="{13F84D8B-4A02-44A4-A128-25D62D595633}" srcId="{B8C7A48F-74A8-48BB-A28F-B2AE2F1B9AB7}" destId="{84E4F54A-507A-4EE7-8D9A-F4892957CE28}" srcOrd="0" destOrd="0" parTransId="{D9BD6FF1-3CC2-4A2A-BA8E-0F453689B6CF}" sibTransId="{D9C00B88-6840-4F76-81F5-CE4669D19234}"/>
    <dgm:cxn modelId="{A91FE33C-D82A-4C34-B927-ABE8A8BEFD04}" type="presOf" srcId="{7C119544-A4EC-40D5-BAF2-2B4DF3F33C40}" destId="{432FD5FF-5B3D-41A5-9CA4-14EC1CEE6BE2}" srcOrd="0" destOrd="0" presId="urn:microsoft.com/office/officeart/2008/layout/HorizontalMultiLevelHierarchy"/>
    <dgm:cxn modelId="{2274E645-5033-45DA-9858-AA786D5705BC}" srcId="{84E4F54A-507A-4EE7-8D9A-F4892957CE28}" destId="{7C119544-A4EC-40D5-BAF2-2B4DF3F33C40}" srcOrd="3" destOrd="0" parTransId="{0B1675B7-0A8B-46E8-A2CF-8CF821C9BF3F}" sibTransId="{B691813E-680F-4CA7-ABD8-907F300F5E51}"/>
    <dgm:cxn modelId="{F4D513FC-3A20-47C3-B4A0-629874BE24D0}" type="presOf" srcId="{BFEE968E-60E4-418E-B855-9ECADAC723D6}" destId="{1CBAD678-FFBE-4CF4-95AB-B3B47055C41E}" srcOrd="0" destOrd="0" presId="urn:microsoft.com/office/officeart/2008/layout/HorizontalMultiLevelHierarchy"/>
    <dgm:cxn modelId="{9FE04D4D-9C19-4FE9-AB24-5279A4D9FA67}" type="presOf" srcId="{84E4F54A-507A-4EE7-8D9A-F4892957CE28}" destId="{1A19D6F8-8F7E-495C-9ED5-2C452817220C}" srcOrd="0" destOrd="0" presId="urn:microsoft.com/office/officeart/2008/layout/HorizontalMultiLevelHierarchy"/>
    <dgm:cxn modelId="{300E10FD-8264-4130-BDFB-CFD800EB3AF4}" srcId="{84E4F54A-507A-4EE7-8D9A-F4892957CE28}" destId="{F8B7476F-5906-41DE-960D-5E75F226BE77}" srcOrd="2" destOrd="0" parTransId="{949F209A-838C-46A8-AC95-29625ADD65F0}" sibTransId="{FADFD236-20FE-44B8-A639-A6F0A86C7037}"/>
    <dgm:cxn modelId="{719833CE-AF95-4603-997C-614EFEB4D1E0}" type="presOf" srcId="{B87DC7D5-C68B-4DB2-86ED-438167E40BF7}" destId="{28A9095E-AAD0-4B0E-84FB-F2FC50A0BC2E}" srcOrd="0" destOrd="0" presId="urn:microsoft.com/office/officeart/2008/layout/HorizontalMultiLevelHierarchy"/>
    <dgm:cxn modelId="{924FA8DF-7E47-4EFB-9472-DB8F3F710AAB}" type="presOf" srcId="{949F209A-838C-46A8-AC95-29625ADD65F0}" destId="{4ABFFA8C-7865-4F6A-B4C0-935044926860}" srcOrd="0" destOrd="0" presId="urn:microsoft.com/office/officeart/2008/layout/HorizontalMultiLevelHierarchy"/>
    <dgm:cxn modelId="{19BC86AC-DEED-4176-BA63-8594EFEB4069}" type="presOf" srcId="{B8C7A48F-74A8-48BB-A28F-B2AE2F1B9AB7}" destId="{8FF30F08-4A79-4BBD-8F30-AA48B984DDD3}" srcOrd="0" destOrd="0" presId="urn:microsoft.com/office/officeart/2008/layout/HorizontalMultiLevelHierarchy"/>
    <dgm:cxn modelId="{9CC0442D-5319-4E7E-8B2F-CCB339FBF3D2}" type="presOf" srcId="{F8B7476F-5906-41DE-960D-5E75F226BE77}" destId="{5D64088E-FD9E-4E72-8C7D-8730B5E68985}" srcOrd="0" destOrd="0" presId="urn:microsoft.com/office/officeart/2008/layout/HorizontalMultiLevelHierarchy"/>
    <dgm:cxn modelId="{E73B5ABF-DC29-4C48-8FC0-EF5B38820342}" type="presOf" srcId="{949F209A-838C-46A8-AC95-29625ADD65F0}" destId="{B9D39066-6CFF-4F95-A3C3-983C42364010}" srcOrd="1" destOrd="0" presId="urn:microsoft.com/office/officeart/2008/layout/HorizontalMultiLevelHierarchy"/>
    <dgm:cxn modelId="{274F9BAE-F48E-4EF4-80F0-9A558F056EE7}" type="presOf" srcId="{67D0C1F8-A585-4399-B858-541D7471FDBE}" destId="{DBBB433C-3AE0-4639-A3F3-9B8C876ABF16}" srcOrd="0" destOrd="0" presId="urn:microsoft.com/office/officeart/2008/layout/HorizontalMultiLevelHierarchy"/>
    <dgm:cxn modelId="{3DF82E0F-0856-466A-8938-9B54AE302BAA}" srcId="{84E4F54A-507A-4EE7-8D9A-F4892957CE28}" destId="{691C8B90-72D5-4D61-9D00-984004844718}" srcOrd="1" destOrd="0" parTransId="{67D0C1F8-A585-4399-B858-541D7471FDBE}" sibTransId="{603299E6-5474-400B-A72E-660235293083}"/>
    <dgm:cxn modelId="{DC61DD30-5442-4686-A95C-51D85EAB8FFC}" type="presOf" srcId="{691C8B90-72D5-4D61-9D00-984004844718}" destId="{7E8DD122-1DAA-4328-9DFD-02E893971767}" srcOrd="0" destOrd="0" presId="urn:microsoft.com/office/officeart/2008/layout/HorizontalMultiLevelHierarchy"/>
    <dgm:cxn modelId="{5903017A-B066-483A-969F-F327799AC1D7}" type="presParOf" srcId="{8FF30F08-4A79-4BBD-8F30-AA48B984DDD3}" destId="{1EF0D24F-BBD1-494F-B1B9-7B8441A24DFD}" srcOrd="0" destOrd="0" presId="urn:microsoft.com/office/officeart/2008/layout/HorizontalMultiLevelHierarchy"/>
    <dgm:cxn modelId="{29C81CD5-EDD3-4C6B-9B1F-C2E79A9008F5}" type="presParOf" srcId="{1EF0D24F-BBD1-494F-B1B9-7B8441A24DFD}" destId="{1A19D6F8-8F7E-495C-9ED5-2C452817220C}" srcOrd="0" destOrd="0" presId="urn:microsoft.com/office/officeart/2008/layout/HorizontalMultiLevelHierarchy"/>
    <dgm:cxn modelId="{E8792805-7A6F-49CC-B89A-75E1A84C5414}" type="presParOf" srcId="{1EF0D24F-BBD1-494F-B1B9-7B8441A24DFD}" destId="{A801358F-797F-4BFA-A505-41CF5CF2E7A6}" srcOrd="1" destOrd="0" presId="urn:microsoft.com/office/officeart/2008/layout/HorizontalMultiLevelHierarchy"/>
    <dgm:cxn modelId="{F0A22D72-DA08-4C8E-BB46-9188061D5124}" type="presParOf" srcId="{A801358F-797F-4BFA-A505-41CF5CF2E7A6}" destId="{1CBAD678-FFBE-4CF4-95AB-B3B47055C41E}" srcOrd="0" destOrd="0" presId="urn:microsoft.com/office/officeart/2008/layout/HorizontalMultiLevelHierarchy"/>
    <dgm:cxn modelId="{259F71D9-FA6D-49C2-9A66-8A8DA0375A4A}" type="presParOf" srcId="{1CBAD678-FFBE-4CF4-95AB-B3B47055C41E}" destId="{EFF14C4B-4714-4411-BB67-5BD9C3E64CCA}" srcOrd="0" destOrd="0" presId="urn:microsoft.com/office/officeart/2008/layout/HorizontalMultiLevelHierarchy"/>
    <dgm:cxn modelId="{34D6DAF4-FC6C-418F-89FB-898E1BF2D056}" type="presParOf" srcId="{A801358F-797F-4BFA-A505-41CF5CF2E7A6}" destId="{EFA183BF-4D8E-45AF-B4C9-34146C50A015}" srcOrd="1" destOrd="0" presId="urn:microsoft.com/office/officeart/2008/layout/HorizontalMultiLevelHierarchy"/>
    <dgm:cxn modelId="{16B22593-D6E5-4D28-9721-169B1D39F438}" type="presParOf" srcId="{EFA183BF-4D8E-45AF-B4C9-34146C50A015}" destId="{28A9095E-AAD0-4B0E-84FB-F2FC50A0BC2E}" srcOrd="0" destOrd="0" presId="urn:microsoft.com/office/officeart/2008/layout/HorizontalMultiLevelHierarchy"/>
    <dgm:cxn modelId="{C649D2CB-721A-4632-8598-8B2F007A1A4B}" type="presParOf" srcId="{EFA183BF-4D8E-45AF-B4C9-34146C50A015}" destId="{55FAEDCA-35F8-413C-8922-005A5107D329}" srcOrd="1" destOrd="0" presId="urn:microsoft.com/office/officeart/2008/layout/HorizontalMultiLevelHierarchy"/>
    <dgm:cxn modelId="{6A7CDB23-F0E2-40F8-8D05-B619ABBE1B17}" type="presParOf" srcId="{A801358F-797F-4BFA-A505-41CF5CF2E7A6}" destId="{DBBB433C-3AE0-4639-A3F3-9B8C876ABF16}" srcOrd="2" destOrd="0" presId="urn:microsoft.com/office/officeart/2008/layout/HorizontalMultiLevelHierarchy"/>
    <dgm:cxn modelId="{E90D6BEC-A958-4A9A-A74A-1B54791837B9}" type="presParOf" srcId="{DBBB433C-3AE0-4639-A3F3-9B8C876ABF16}" destId="{68C4D6D9-FC78-493B-A283-AB28E7B23602}" srcOrd="0" destOrd="0" presId="urn:microsoft.com/office/officeart/2008/layout/HorizontalMultiLevelHierarchy"/>
    <dgm:cxn modelId="{E17AE484-0D6A-4A63-9317-98107E75B972}" type="presParOf" srcId="{A801358F-797F-4BFA-A505-41CF5CF2E7A6}" destId="{6594BACC-D624-4A49-8BAC-B97A01ED7CBD}" srcOrd="3" destOrd="0" presId="urn:microsoft.com/office/officeart/2008/layout/HorizontalMultiLevelHierarchy"/>
    <dgm:cxn modelId="{082F5B86-F7EC-4208-A01C-33306412C69D}" type="presParOf" srcId="{6594BACC-D624-4A49-8BAC-B97A01ED7CBD}" destId="{7E8DD122-1DAA-4328-9DFD-02E893971767}" srcOrd="0" destOrd="0" presId="urn:microsoft.com/office/officeart/2008/layout/HorizontalMultiLevelHierarchy"/>
    <dgm:cxn modelId="{E5E88CE9-B496-4050-822B-69ED4A7A709A}" type="presParOf" srcId="{6594BACC-D624-4A49-8BAC-B97A01ED7CBD}" destId="{03D35E25-8742-4B00-8D0A-152517D0FF1A}" srcOrd="1" destOrd="0" presId="urn:microsoft.com/office/officeart/2008/layout/HorizontalMultiLevelHierarchy"/>
    <dgm:cxn modelId="{F5B39189-F35B-4C5E-9B6E-6E2D89505139}" type="presParOf" srcId="{A801358F-797F-4BFA-A505-41CF5CF2E7A6}" destId="{4ABFFA8C-7865-4F6A-B4C0-935044926860}" srcOrd="4" destOrd="0" presId="urn:microsoft.com/office/officeart/2008/layout/HorizontalMultiLevelHierarchy"/>
    <dgm:cxn modelId="{8697C7F2-9482-482B-9106-8E9404085A91}" type="presParOf" srcId="{4ABFFA8C-7865-4F6A-B4C0-935044926860}" destId="{B9D39066-6CFF-4F95-A3C3-983C42364010}" srcOrd="0" destOrd="0" presId="urn:microsoft.com/office/officeart/2008/layout/HorizontalMultiLevelHierarchy"/>
    <dgm:cxn modelId="{8BD1C27F-4F6B-42CE-9434-23C68DBFDA87}" type="presParOf" srcId="{A801358F-797F-4BFA-A505-41CF5CF2E7A6}" destId="{55D5EF1C-14FA-4996-9CA4-2810030D6810}" srcOrd="5" destOrd="0" presId="urn:microsoft.com/office/officeart/2008/layout/HorizontalMultiLevelHierarchy"/>
    <dgm:cxn modelId="{FBE65A48-FABA-4AD3-8090-B1308FCD0B3B}" type="presParOf" srcId="{55D5EF1C-14FA-4996-9CA4-2810030D6810}" destId="{5D64088E-FD9E-4E72-8C7D-8730B5E68985}" srcOrd="0" destOrd="0" presId="urn:microsoft.com/office/officeart/2008/layout/HorizontalMultiLevelHierarchy"/>
    <dgm:cxn modelId="{D9F3F35E-2C9A-4EA6-A72A-9A32AED6E7DC}" type="presParOf" srcId="{55D5EF1C-14FA-4996-9CA4-2810030D6810}" destId="{E0EC4511-4F06-406F-B7D2-74A42885AB5C}" srcOrd="1" destOrd="0" presId="urn:microsoft.com/office/officeart/2008/layout/HorizontalMultiLevelHierarchy"/>
    <dgm:cxn modelId="{D02C6C53-894E-443B-8D73-6F387F668F81}" type="presParOf" srcId="{A801358F-797F-4BFA-A505-41CF5CF2E7A6}" destId="{427D25E6-93CC-4D20-8F04-10D54F8C2A1E}" srcOrd="6" destOrd="0" presId="urn:microsoft.com/office/officeart/2008/layout/HorizontalMultiLevelHierarchy"/>
    <dgm:cxn modelId="{0CC1513B-D0B6-4BD0-8916-497C73D101F7}" type="presParOf" srcId="{427D25E6-93CC-4D20-8F04-10D54F8C2A1E}" destId="{779934B5-422D-4C32-A0E6-4C982B566F00}" srcOrd="0" destOrd="0" presId="urn:microsoft.com/office/officeart/2008/layout/HorizontalMultiLevelHierarchy"/>
    <dgm:cxn modelId="{14D89EB6-49B5-4BD3-9623-A704B21FF41B}" type="presParOf" srcId="{A801358F-797F-4BFA-A505-41CF5CF2E7A6}" destId="{2D4FD182-B3DD-403F-80A9-2C0BDD1DC865}" srcOrd="7" destOrd="0" presId="urn:microsoft.com/office/officeart/2008/layout/HorizontalMultiLevelHierarchy"/>
    <dgm:cxn modelId="{03D96906-5E68-4A81-83B9-0552347B922A}" type="presParOf" srcId="{2D4FD182-B3DD-403F-80A9-2C0BDD1DC865}" destId="{432FD5FF-5B3D-41A5-9CA4-14EC1CEE6BE2}" srcOrd="0" destOrd="0" presId="urn:microsoft.com/office/officeart/2008/layout/HorizontalMultiLevelHierarchy"/>
    <dgm:cxn modelId="{C3597B07-29DD-4CB7-A353-63C60EC95F31}" type="presParOf" srcId="{2D4FD182-B3DD-403F-80A9-2C0BDD1DC865}" destId="{F32B7D6E-BA97-480E-BD14-CCA24406B80C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7D25E6-93CC-4D20-8F04-10D54F8C2A1E}">
      <dsp:nvSpPr>
        <dsp:cNvPr id="0" name=""/>
        <dsp:cNvSpPr/>
      </dsp:nvSpPr>
      <dsp:spPr>
        <a:xfrm>
          <a:off x="479982" y="1790700"/>
          <a:ext cx="313993" cy="897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996" y="0"/>
              </a:lnTo>
              <a:lnTo>
                <a:pt x="156996" y="897467"/>
              </a:lnTo>
              <a:lnTo>
                <a:pt x="313993" y="89746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13209" y="2215663"/>
        <a:ext cx="47540" cy="47540"/>
      </dsp:txXfrm>
    </dsp:sp>
    <dsp:sp modelId="{4ABFFA8C-7865-4F6A-B4C0-935044926860}">
      <dsp:nvSpPr>
        <dsp:cNvPr id="0" name=""/>
        <dsp:cNvSpPr/>
      </dsp:nvSpPr>
      <dsp:spPr>
        <a:xfrm>
          <a:off x="479982" y="1790700"/>
          <a:ext cx="313993" cy="2991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56996" y="0"/>
              </a:lnTo>
              <a:lnTo>
                <a:pt x="156996" y="299155"/>
              </a:lnTo>
              <a:lnTo>
                <a:pt x="313993" y="29915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26137" y="1929435"/>
        <a:ext cx="21684" cy="21684"/>
      </dsp:txXfrm>
    </dsp:sp>
    <dsp:sp modelId="{DBBB433C-3AE0-4639-A3F3-9B8C876ABF16}">
      <dsp:nvSpPr>
        <dsp:cNvPr id="0" name=""/>
        <dsp:cNvSpPr/>
      </dsp:nvSpPr>
      <dsp:spPr>
        <a:xfrm>
          <a:off x="479982" y="1491544"/>
          <a:ext cx="313993" cy="299155"/>
        </a:xfrm>
        <a:custGeom>
          <a:avLst/>
          <a:gdLst/>
          <a:ahLst/>
          <a:cxnLst/>
          <a:rect l="0" t="0" r="0" b="0"/>
          <a:pathLst>
            <a:path>
              <a:moveTo>
                <a:pt x="0" y="299155"/>
              </a:moveTo>
              <a:lnTo>
                <a:pt x="156996" y="299155"/>
              </a:lnTo>
              <a:lnTo>
                <a:pt x="156996" y="0"/>
              </a:lnTo>
              <a:lnTo>
                <a:pt x="3139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26137" y="1630279"/>
        <a:ext cx="21684" cy="21684"/>
      </dsp:txXfrm>
    </dsp:sp>
    <dsp:sp modelId="{1CBAD678-FFBE-4CF4-95AB-B3B47055C41E}">
      <dsp:nvSpPr>
        <dsp:cNvPr id="0" name=""/>
        <dsp:cNvSpPr/>
      </dsp:nvSpPr>
      <dsp:spPr>
        <a:xfrm>
          <a:off x="479982" y="893232"/>
          <a:ext cx="313993" cy="897467"/>
        </a:xfrm>
        <a:custGeom>
          <a:avLst/>
          <a:gdLst/>
          <a:ahLst/>
          <a:cxnLst/>
          <a:rect l="0" t="0" r="0" b="0"/>
          <a:pathLst>
            <a:path>
              <a:moveTo>
                <a:pt x="0" y="897467"/>
              </a:moveTo>
              <a:lnTo>
                <a:pt x="156996" y="897467"/>
              </a:lnTo>
              <a:lnTo>
                <a:pt x="156996" y="0"/>
              </a:lnTo>
              <a:lnTo>
                <a:pt x="313993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 dirty="0"/>
        </a:p>
      </dsp:txBody>
      <dsp:txXfrm>
        <a:off x="613209" y="1318196"/>
        <a:ext cx="47540" cy="47540"/>
      </dsp:txXfrm>
    </dsp:sp>
    <dsp:sp modelId="{1A19D6F8-8F7E-495C-9ED5-2C452817220C}">
      <dsp:nvSpPr>
        <dsp:cNvPr id="0" name=""/>
        <dsp:cNvSpPr/>
      </dsp:nvSpPr>
      <dsp:spPr>
        <a:xfrm rot="16200000">
          <a:off x="-1526918" y="1551375"/>
          <a:ext cx="3535152" cy="478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5.6 physicians and 5.6 MAs</a:t>
          </a:r>
        </a:p>
      </dsp:txBody>
      <dsp:txXfrm>
        <a:off x="-1526918" y="1551375"/>
        <a:ext cx="3535152" cy="478649"/>
      </dsp:txXfrm>
    </dsp:sp>
    <dsp:sp modelId="{28A9095E-AAD0-4B0E-84FB-F2FC50A0BC2E}">
      <dsp:nvSpPr>
        <dsp:cNvPr id="0" name=""/>
        <dsp:cNvSpPr/>
      </dsp:nvSpPr>
      <dsp:spPr>
        <a:xfrm>
          <a:off x="793976" y="653907"/>
          <a:ext cx="1569969" cy="478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1.5 ACPs</a:t>
          </a:r>
        </a:p>
      </dsp:txBody>
      <dsp:txXfrm>
        <a:off x="793976" y="653907"/>
        <a:ext cx="1569969" cy="478649"/>
      </dsp:txXfrm>
    </dsp:sp>
    <dsp:sp modelId="{7E8DD122-1DAA-4328-9DFD-02E893971767}">
      <dsp:nvSpPr>
        <dsp:cNvPr id="0" name=""/>
        <dsp:cNvSpPr/>
      </dsp:nvSpPr>
      <dsp:spPr>
        <a:xfrm>
          <a:off x="793976" y="1252219"/>
          <a:ext cx="1569969" cy="478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 Pharmacist</a:t>
          </a:r>
        </a:p>
      </dsp:txBody>
      <dsp:txXfrm>
        <a:off x="793976" y="1252219"/>
        <a:ext cx="1569969" cy="478649"/>
      </dsp:txXfrm>
    </dsp:sp>
    <dsp:sp modelId="{5D64088E-FD9E-4E72-8C7D-8730B5E68985}">
      <dsp:nvSpPr>
        <dsp:cNvPr id="0" name=""/>
        <dsp:cNvSpPr/>
      </dsp:nvSpPr>
      <dsp:spPr>
        <a:xfrm>
          <a:off x="793976" y="1850531"/>
          <a:ext cx="1569969" cy="478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1.2 RNs</a:t>
          </a:r>
        </a:p>
      </dsp:txBody>
      <dsp:txXfrm>
        <a:off x="793976" y="1850531"/>
        <a:ext cx="1569969" cy="478649"/>
      </dsp:txXfrm>
    </dsp:sp>
    <dsp:sp modelId="{432FD5FF-5B3D-41A5-9CA4-14EC1CEE6BE2}">
      <dsp:nvSpPr>
        <dsp:cNvPr id="0" name=""/>
        <dsp:cNvSpPr/>
      </dsp:nvSpPr>
      <dsp:spPr>
        <a:xfrm>
          <a:off x="793976" y="2448842"/>
          <a:ext cx="1569969" cy="47864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2.0 LPNs</a:t>
          </a:r>
        </a:p>
      </dsp:txBody>
      <dsp:txXfrm>
        <a:off x="793976" y="2448842"/>
        <a:ext cx="1569969" cy="4786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r">
              <a:defRPr sz="1300"/>
            </a:lvl1pPr>
          </a:lstStyle>
          <a:p>
            <a:fld id="{86A893A4-CC90-D747-BCB5-AA5215E91695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r">
              <a:defRPr sz="1300"/>
            </a:lvl1pPr>
          </a:lstStyle>
          <a:p>
            <a:fld id="{9863304A-F4A6-264A-84F2-DDC0FBEE27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2227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69920" cy="481728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1728"/>
          </a:xfrm>
          <a:prstGeom prst="rect">
            <a:avLst/>
          </a:prstGeom>
        </p:spPr>
        <p:txBody>
          <a:bodyPr vert="horz" lIns="96646" tIns="48323" rIns="96646" bIns="48323" rtlCol="0"/>
          <a:lstStyle>
            <a:lvl1pPr algn="r">
              <a:defRPr sz="1300"/>
            </a:lvl1pPr>
          </a:lstStyle>
          <a:p>
            <a:fld id="{D0C26E10-8460-3A46-B5E1-2370286F4E91}" type="datetimeFigureOut">
              <a:rPr lang="en-US" smtClean="0"/>
              <a:t>4/12/2016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5425" y="1198563"/>
            <a:ext cx="4324350" cy="3243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46" tIns="48323" rIns="96646" bIns="483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9"/>
            <a:ext cx="5852160" cy="3780472"/>
          </a:xfrm>
          <a:prstGeom prst="rect">
            <a:avLst/>
          </a:prstGeom>
        </p:spPr>
        <p:txBody>
          <a:bodyPr vert="horz" lIns="96646" tIns="48323" rIns="96646" bIns="483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6"/>
            <a:ext cx="3169920" cy="481727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1727"/>
          </a:xfrm>
          <a:prstGeom prst="rect">
            <a:avLst/>
          </a:prstGeom>
        </p:spPr>
        <p:txBody>
          <a:bodyPr vert="horz" lIns="96646" tIns="48323" rIns="96646" bIns="48323" rtlCol="0" anchor="b"/>
          <a:lstStyle>
            <a:lvl1pPr algn="r">
              <a:defRPr sz="1300"/>
            </a:lvl1pPr>
          </a:lstStyle>
          <a:p>
            <a:fld id="{2AC1DF81-A24E-B445-A6C3-313E871D73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04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6255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61F23-C90F-4411-A0BB-8C35FA71BBA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901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865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911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Allison Starts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61F23-C90F-4411-A0BB-8C35FA71BBA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622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24090810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02756" indent="-270291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1164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13629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946095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BAFF3246-EB8D-4CB4-B6B4-BADE54B6306B}" type="slidenum">
              <a:rPr lang="en-US" altLang="en-US" sz="1100"/>
              <a:pPr eaLnBrk="1" hangingPunct="1"/>
              <a:t>24</a:t>
            </a:fld>
            <a:endParaRPr lang="en-US" altLang="en-US" sz="1100"/>
          </a:p>
        </p:txBody>
      </p:sp>
      <p:sp>
        <p:nvSpPr>
          <p:cNvPr id="389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06329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35E7BDD-45C4-4AC0-A255-9DBDBF204A8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839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4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374029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2100" dirty="0"/>
          </a:p>
        </p:txBody>
      </p:sp>
    </p:spTree>
    <p:extLst>
      <p:ext uri="{BB962C8B-B14F-4D97-AF65-F5344CB8AC3E}">
        <p14:creationId xmlns:p14="http://schemas.microsoft.com/office/powerpoint/2010/main" val="41549119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6792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64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717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29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C1DF81-A24E-B445-A6C3-313E871D739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1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02756" indent="-270291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1164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13629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946095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2E16335-FA58-49ED-81ED-0E2F8055BA9D}" type="slidenum">
              <a:rPr lang="en-US" altLang="en-US" sz="1100"/>
              <a:pPr eaLnBrk="1" hangingPunct="1"/>
              <a:t>13</a:t>
            </a:fld>
            <a:endParaRPr lang="en-US" altLang="en-US" sz="1100"/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9647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02756" indent="-270291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1164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13629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946095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82E16335-FA58-49ED-81ED-0E2F8055BA9D}" type="slidenum">
              <a:rPr lang="en-US" altLang="en-US" sz="1100"/>
              <a:pPr eaLnBrk="1" hangingPunct="1"/>
              <a:t>14</a:t>
            </a:fld>
            <a:endParaRPr lang="en-US" altLang="en-US" sz="1100"/>
          </a:p>
        </p:txBody>
      </p:sp>
      <p:sp>
        <p:nvSpPr>
          <p:cNvPr id="385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5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24751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02756" indent="-270291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081164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513629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1946095" indent="-216233" defTabSz="912983" eaLnBrk="0" hangingPunct="0"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378560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811026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243491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675957" indent="-216233" defTabSz="912983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/>
            <a:fld id="{6C1F828F-4651-46DC-886B-795B252C3B44}" type="slidenum">
              <a:rPr lang="en-US" altLang="en-US" sz="1100"/>
              <a:pPr eaLnBrk="1" hangingPunct="1"/>
              <a:t>15</a:t>
            </a:fld>
            <a:endParaRPr lang="en-US" altLang="en-US" sz="1100"/>
          </a:p>
        </p:txBody>
      </p:sp>
      <p:sp>
        <p:nvSpPr>
          <p:cNvPr id="388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8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779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0" y="-286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9244"/>
            <a:ext cx="7772400" cy="1270197"/>
          </a:xfrm>
        </p:spPr>
        <p:txBody>
          <a:bodyPr anchor="b">
            <a:normAutofit/>
          </a:bodyPr>
          <a:lstStyle>
            <a:lvl1pPr algn="r"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215079"/>
            <a:ext cx="6858000" cy="64118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39875"/>
            <a:ext cx="1752600" cy="4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334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allouts_Tear Dr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8" y="3039325"/>
            <a:ext cx="2762992" cy="276299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58" y="760137"/>
            <a:ext cx="2762992" cy="27629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4195577" y="1927452"/>
            <a:ext cx="2769081" cy="2769081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6754247" y="1200728"/>
            <a:ext cx="1903386" cy="1003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4913807" y="2217759"/>
            <a:ext cx="1903386" cy="1003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  <p:sp>
        <p:nvSpPr>
          <p:cNvPr id="19" name="Content Placeholder 9"/>
          <p:cNvSpPr>
            <a:spLocks noGrp="1"/>
          </p:cNvSpPr>
          <p:nvPr>
            <p:ph sz="quarter" idx="16"/>
          </p:nvPr>
        </p:nvSpPr>
        <p:spPr>
          <a:xfrm>
            <a:off x="6800609" y="3334811"/>
            <a:ext cx="1903386" cy="1003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94917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 descr="BMC_LOGO_DARK BKGD_RED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526" y="6169982"/>
            <a:ext cx="1339062" cy="330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34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9697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24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8191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004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ll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MC_BACKGROUNDS_CONTENT_GRAY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327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llout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C_BACKGROUNDS_CONTENT_GRAY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2572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MC_BACKGROUNDS_CONTENT_NAV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08"/>
            <a:ext cx="9144000" cy="6858000"/>
          </a:xfrm>
          <a:prstGeom prst="rect">
            <a:avLst/>
          </a:prstGeom>
        </p:spPr>
      </p:pic>
      <p:pic>
        <p:nvPicPr>
          <p:cNvPr id="7" name="Picture 6" descr="CALL_OUT_BOX_NAVY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7" y="106700"/>
            <a:ext cx="3932650" cy="7209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726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C_BACKGROUNDS_CONTENT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CALL_OUT_BOX_RE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7" y="106700"/>
            <a:ext cx="3932650" cy="7209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66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0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3726652"/>
            <a:ext cx="5308600" cy="1270197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88342" y="5592449"/>
            <a:ext cx="5569857" cy="64118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39875"/>
            <a:ext cx="1752600" cy="4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1684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MC_BACKGROUNDS_CONTENT_BLU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3" name="Picture 12" descr="CALL_OUT_BOX_BLUE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914" y="106701"/>
            <a:ext cx="3932650" cy="7209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5610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C_BACKGROUNDS_CONTENT_GO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Picture 10" descr="CALL_OUT_BOX_GOLD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447" y="106700"/>
            <a:ext cx="3932650" cy="72098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4361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596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546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6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213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3450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620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13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_Content with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458150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1708879"/>
            <a:ext cx="2068643" cy="415217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0" y="2057400"/>
            <a:ext cx="458150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8619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3726652"/>
            <a:ext cx="5308600" cy="1270197"/>
          </a:xfrm>
        </p:spPr>
        <p:txBody>
          <a:bodyPr anchor="b">
            <a:normAutofit/>
          </a:bodyPr>
          <a:lstStyle>
            <a:lvl1pPr algn="r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888342" y="5592449"/>
            <a:ext cx="5569857" cy="641189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6039875"/>
            <a:ext cx="1752600" cy="432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28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MC_BACKGROUNDS_END_WHIT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 descr="BARLOWMCCARTHY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3577" y="5788382"/>
            <a:ext cx="2927322" cy="72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6330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MC_BACKGROUNDS_END_NAV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08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15" y="5806615"/>
            <a:ext cx="2929384" cy="72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6543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MC_BACKGROUNDS_END_RE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1514" y="5806615"/>
            <a:ext cx="2929385" cy="7225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669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610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Callout_Na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0"/>
            <a:ext cx="9144000" cy="655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430" y="534082"/>
            <a:ext cx="6342970" cy="1033461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2101625"/>
            <a:ext cx="6662285" cy="23252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784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Callout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0"/>
            <a:ext cx="9144000" cy="655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430" y="534082"/>
            <a:ext cx="6342970" cy="1033461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2101625"/>
            <a:ext cx="6662285" cy="23252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443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Callout_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0"/>
            <a:ext cx="9144000" cy="655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430" y="534082"/>
            <a:ext cx="6342970" cy="1033461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2101625"/>
            <a:ext cx="6662285" cy="23252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6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Callout_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57" y="0"/>
            <a:ext cx="9144000" cy="65538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430" y="534082"/>
            <a:ext cx="6342970" cy="1033461"/>
          </a:xfrm>
        </p:spPr>
        <p:txBody>
          <a:bodyPr anchor="b">
            <a:normAutofit/>
          </a:bodyPr>
          <a:lstStyle>
            <a:lvl1pPr algn="l"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2101625"/>
            <a:ext cx="6662285" cy="232523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181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allouts_Tear Dro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69099" y="3314245"/>
            <a:ext cx="3543756" cy="35437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262" y="400046"/>
            <a:ext cx="3543756" cy="35437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0000">
            <a:off x="2642433" y="2081983"/>
            <a:ext cx="3543758" cy="354375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838F4CF7-CF80-435F-96C5-BF974B959B7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5922357" y="1499668"/>
            <a:ext cx="1903386" cy="1003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/>
          <p:cNvSpPr>
            <a:spLocks noGrp="1"/>
          </p:cNvSpPr>
          <p:nvPr>
            <p:ph sz="quarter" idx="14"/>
          </p:nvPr>
        </p:nvSpPr>
        <p:spPr>
          <a:xfrm>
            <a:off x="3402876" y="3119374"/>
            <a:ext cx="1903386" cy="1003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9"/>
          <p:cNvSpPr>
            <a:spLocks noGrp="1"/>
          </p:cNvSpPr>
          <p:nvPr>
            <p:ph sz="quarter" idx="15"/>
          </p:nvPr>
        </p:nvSpPr>
        <p:spPr>
          <a:xfrm>
            <a:off x="6265998" y="4453498"/>
            <a:ext cx="1903386" cy="10033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  <a:lvl2pPr algn="ctr">
              <a:defRPr>
                <a:solidFill>
                  <a:schemeClr val="bg1"/>
                </a:solidFill>
              </a:defRPr>
            </a:lvl2pPr>
            <a:lvl3pPr algn="ctr">
              <a:defRPr>
                <a:solidFill>
                  <a:schemeClr val="bg1"/>
                </a:solidFill>
              </a:defRPr>
            </a:lvl3pPr>
            <a:lvl4pPr algn="ctr">
              <a:defRPr>
                <a:solidFill>
                  <a:schemeClr val="bg1"/>
                </a:solidFill>
              </a:defRPr>
            </a:lvl4pPr>
            <a:lvl5pPr algn="ct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464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285" y="644630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9CC0E-49EE-AB44-A234-FB942A476E5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6311899"/>
            <a:ext cx="1590782" cy="392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59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  <p:sldLayoutId id="2147483662" r:id="rId4"/>
    <p:sldLayoutId id="2147483678" r:id="rId5"/>
    <p:sldLayoutId id="2147483693" r:id="rId6"/>
    <p:sldLayoutId id="2147483694" r:id="rId7"/>
    <p:sldLayoutId id="2147483695" r:id="rId8"/>
    <p:sldLayoutId id="2147483682" r:id="rId9"/>
    <p:sldLayoutId id="2147483696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91" r:id="rId16"/>
    <p:sldLayoutId id="2147483692" r:id="rId17"/>
    <p:sldLayoutId id="2147483683" r:id="rId18"/>
    <p:sldLayoutId id="2147483684" r:id="rId19"/>
    <p:sldLayoutId id="2147483685" r:id="rId20"/>
    <p:sldLayoutId id="2147483686" r:id="rId21"/>
    <p:sldLayoutId id="2147483669" r:id="rId22"/>
    <p:sldLayoutId id="2147483675" r:id="rId23"/>
    <p:sldLayoutId id="2147483676" r:id="rId24"/>
    <p:sldLayoutId id="2147483677" r:id="rId25"/>
    <p:sldLayoutId id="2147483687" r:id="rId26"/>
    <p:sldLayoutId id="2147483688" r:id="rId27"/>
    <p:sldLayoutId id="2147483689" r:id="rId28"/>
    <p:sldLayoutId id="2147483690" r:id="rId29"/>
    <p:sldLayoutId id="2147483679" r:id="rId30"/>
    <p:sldLayoutId id="2147483680" r:id="rId31"/>
    <p:sldLayoutId id="2147483681" r:id="rId3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SzPct val="75000"/>
        <a:buFont typeface="Courier New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75000"/>
        <a:buFont typeface="Courier New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1.tmp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47.tmp"/><Relationship Id="rId5" Type="http://schemas.openxmlformats.org/officeDocument/2006/relationships/image" Target="../media/image46.tmp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tm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152" y="3069272"/>
            <a:ext cx="7772400" cy="181408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Community Approaches to Recruiting and Retaining Physicians and Primary Care Providers 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52053"/>
            <a:ext cx="6886352" cy="641189"/>
          </a:xfrm>
        </p:spPr>
        <p:txBody>
          <a:bodyPr>
            <a:noAutofit/>
          </a:bodyPr>
          <a:lstStyle/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n-US" b="1" dirty="0"/>
              <a:t>April 13, 2016</a:t>
            </a:r>
          </a:p>
          <a:p>
            <a:pPr>
              <a:lnSpc>
                <a:spcPts val="2100"/>
              </a:lnSpc>
              <a:spcBef>
                <a:spcPts val="600"/>
              </a:spcBef>
            </a:pPr>
            <a:r>
              <a:rPr lang="en-US" b="1" dirty="0"/>
              <a:t>Allison B. McCarthy, Principal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6049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9</a:t>
            </a:fld>
            <a:endParaRPr lang="en-US" dirty="0"/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7237" y="3424237"/>
            <a:ext cx="9526" cy="952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4"/>
          <a:srcRect l="7408" t="6108" r="7140" b="42568"/>
          <a:stretch/>
        </p:blipFill>
        <p:spPr>
          <a:xfrm>
            <a:off x="970110" y="1352288"/>
            <a:ext cx="7213306" cy="414121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06904" y="5591853"/>
            <a:ext cx="3339717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100" spc="-100" dirty="0"/>
              <a:t>Source:  State Nurse Practice Acts and Administrative Rules, 2015</a:t>
            </a:r>
          </a:p>
          <a:p>
            <a:pPr>
              <a:lnSpc>
                <a:spcPts val="1200"/>
              </a:lnSpc>
            </a:pPr>
            <a:r>
              <a:rPr lang="en-US" sz="1100" spc="-100" dirty="0"/>
              <a:t>© American Association of Nurse Practitioners, 2015</a:t>
            </a:r>
          </a:p>
          <a:p>
            <a:pPr>
              <a:lnSpc>
                <a:spcPts val="1200"/>
              </a:lnSpc>
            </a:pPr>
            <a:endParaRPr lang="en-US" sz="1100" spc="-100" dirty="0"/>
          </a:p>
          <a:p>
            <a:pPr>
              <a:lnSpc>
                <a:spcPts val="1200"/>
              </a:lnSpc>
            </a:pPr>
            <a:r>
              <a:rPr lang="en-US" sz="1100" spc="-100" dirty="0"/>
              <a:t>Updated 11.11.2015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0102" y="207797"/>
            <a:ext cx="76483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/>
              <a:t>2015 Nurse Practitioner State Practice Environment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313791" y="3909909"/>
            <a:ext cx="1594557" cy="1019987"/>
            <a:chOff x="4848773" y="4324638"/>
            <a:chExt cx="1594557" cy="1019987"/>
          </a:xfrm>
        </p:grpSpPr>
        <p:pic>
          <p:nvPicPr>
            <p:cNvPr id="18" name="Picture 17" descr="Screen Clipping"/>
            <p:cNvPicPr>
              <a:picLocks noChangeAspect="1"/>
            </p:cNvPicPr>
            <p:nvPr/>
          </p:nvPicPr>
          <p:blipFill rotWithShape="1">
            <a:blip r:embed="rId4"/>
            <a:srcRect l="14824" t="57932" r="80101" b="36027"/>
            <a:stretch/>
          </p:blipFill>
          <p:spPr>
            <a:xfrm>
              <a:off x="4848773" y="4324638"/>
              <a:ext cx="363293" cy="454163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5141179" y="4450900"/>
              <a:ext cx="88393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300" b="1" spc="-100" dirty="0"/>
                <a:t>Full Practice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34090" y="4756670"/>
              <a:ext cx="121000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300" b="1" spc="-100" dirty="0"/>
                <a:t>Reduced Practice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134089" y="5075269"/>
              <a:ext cx="130924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sz="1300" b="1" spc="-100" dirty="0"/>
                <a:t>Restricted Practice</a:t>
              </a:r>
            </a:p>
          </p:txBody>
        </p:sp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4"/>
            <a:srcRect l="14824" t="72608" r="80101" b="22961"/>
            <a:stretch/>
          </p:blipFill>
          <p:spPr>
            <a:xfrm>
              <a:off x="4848773" y="4699589"/>
              <a:ext cx="363293" cy="333153"/>
            </a:xfrm>
            <a:prstGeom prst="rect">
              <a:avLst/>
            </a:prstGeom>
            <a:noFill/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 rotWithShape="1">
            <a:blip r:embed="rId4"/>
            <a:srcRect l="14824" t="83805" r="80101" b="11481"/>
            <a:stretch/>
          </p:blipFill>
          <p:spPr>
            <a:xfrm>
              <a:off x="4848773" y="4990206"/>
              <a:ext cx="363293" cy="354419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169638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908" y="176742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Physician Assistants “PA”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02305"/>
            <a:ext cx="7886700" cy="4614959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MI ratio of PAs to NPs is 1.4 : 1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Currently approximately 104,000 PAs in US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190 accredited programs with annual graduates of 7,000+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Bureau of Labor Statistics projects that PAs will be the 2</a:t>
            </a:r>
            <a:r>
              <a:rPr lang="en-US" sz="2200" baseline="30000" dirty="0"/>
              <a:t>nd</a:t>
            </a:r>
            <a:r>
              <a:rPr lang="en-US" sz="2200" dirty="0"/>
              <a:t> fastest growing health profession in the next decade (behind home-health aides)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1/3 practice in Primary Care, primarily Family Medicine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1/3 practice in hospital settings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12-15% overall and 20-25% of PAs in Primary Care practice in Rural areas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Median Salary in 2013 was $90,000 (not including bonus)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041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11</a:t>
            </a:fld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767" y="442978"/>
            <a:ext cx="6284349" cy="5454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3684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8987" y="3869156"/>
            <a:ext cx="5308600" cy="1270197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Ideas from Others</a:t>
            </a:r>
          </a:p>
        </p:txBody>
      </p:sp>
    </p:spTree>
    <p:extLst>
      <p:ext uri="{BB962C8B-B14F-4D97-AF65-F5344CB8AC3E}">
        <p14:creationId xmlns:p14="http://schemas.microsoft.com/office/powerpoint/2010/main" val="1053450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27908" y="1502305"/>
            <a:ext cx="4539515" cy="4366683"/>
          </a:xfrm>
        </p:spPr>
        <p:txBody>
          <a:bodyPr>
            <a:normAutofit/>
          </a:bodyPr>
          <a:lstStyle/>
          <a:p>
            <a:pPr marL="342900" indent="-342900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Entering other professions</a:t>
            </a:r>
          </a:p>
          <a:p>
            <a:pPr marL="342900" indent="-342900" eaLnBrk="1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altLang="en-US" sz="2400" dirty="0"/>
              <a:t>Consider:</a:t>
            </a:r>
          </a:p>
          <a:p>
            <a:pPr marL="687388" lvl="1" indent="-34766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/>
              <a:t>“Health Sciences Exploration” or “Clinical Rotations” classes</a:t>
            </a:r>
          </a:p>
          <a:p>
            <a:pPr marL="687388" lvl="1" indent="-34766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/>
              <a:t>Experience through shadowing, internships, summer jobs or volunteering</a:t>
            </a:r>
          </a:p>
          <a:p>
            <a:pPr marL="687388" lvl="1" indent="-34766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/>
              <a:t>Science fair awards at local, regional, state levels</a:t>
            </a:r>
          </a:p>
          <a:p>
            <a:pPr marL="687388" lvl="1" indent="-34766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/>
              <a:t>“Show and Tell Career Fairs”</a:t>
            </a:r>
          </a:p>
          <a:p>
            <a:pPr marL="687388" lvl="1" indent="-34766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altLang="en-US" sz="2000" dirty="0"/>
              <a:t>Science class lectures</a:t>
            </a:r>
          </a:p>
          <a:p>
            <a:pPr lvl="1"/>
            <a:endParaRPr lang="en-US" altLang="en-US" sz="20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Address the Shortage</a:t>
            </a:r>
          </a:p>
        </p:txBody>
      </p:sp>
      <p:sp>
        <p:nvSpPr>
          <p:cNvPr id="7" name="Content Placeholder 10"/>
          <p:cNvSpPr txBox="1">
            <a:spLocks/>
          </p:cNvSpPr>
          <p:nvPr/>
        </p:nvSpPr>
        <p:spPr>
          <a:xfrm>
            <a:off x="6088916" y="1382233"/>
            <a:ext cx="2764466" cy="43299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Courier New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Physician profession used to be self-replenishing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0E7950C4-521B-4865-ADF6-5929B8C5ABD8}" type="slidenum">
              <a:rPr lang="en-US" smtClean="0"/>
              <a:t>13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4000" dirty="0"/>
              <a:t>Early Influencers </a:t>
            </a:r>
          </a:p>
        </p:txBody>
      </p:sp>
      <p:sp>
        <p:nvSpPr>
          <p:cNvPr id="5530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75430" y="1892595"/>
            <a:ext cx="6621780" cy="4026196"/>
          </a:xfrm>
        </p:spPr>
        <p:txBody>
          <a:bodyPr>
            <a:normAutofit/>
          </a:bodyPr>
          <a:lstStyle/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Health Professions Recruitment and Exposure Program (HPREP) – University of NC School of Medicine</a:t>
            </a:r>
          </a:p>
          <a:p>
            <a:pPr marL="284163" lvl="1" indent="-2841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Expose high school students to medical students, faculty and health professionals</a:t>
            </a:r>
          </a:p>
          <a:p>
            <a:pPr marL="284163" lvl="1" indent="-2841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Ethnic minority groups across Research Triangle and central NC</a:t>
            </a:r>
          </a:p>
          <a:p>
            <a:pPr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Collegiate Fellows Program – Southwestern Medical Center</a:t>
            </a:r>
          </a:p>
          <a:p>
            <a:pPr marL="284163" lvl="1" indent="-2841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Nine week summer internship </a:t>
            </a:r>
          </a:p>
          <a:p>
            <a:pPr marL="284163" lvl="1" indent="-2841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25 undergraduate students selected</a:t>
            </a:r>
          </a:p>
          <a:p>
            <a:pPr marL="284163" lvl="1" indent="-2841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Placed throughout hospital and work 40 hours/week</a:t>
            </a:r>
          </a:p>
          <a:p>
            <a:pPr marL="284163" lvl="1" indent="-284163">
              <a:lnSpc>
                <a:spcPct val="100000"/>
              </a:lnSpc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solidFill>
                  <a:srgbClr val="002060"/>
                </a:solidFill>
              </a:rPr>
              <a:t>Complement academic learning</a:t>
            </a:r>
          </a:p>
          <a:p>
            <a:pPr lvl="1"/>
            <a:endParaRPr lang="en-US" alt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EB2CF63F-036A-43EA-A675-C21E5D7D3112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531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578291" y="1502305"/>
            <a:ext cx="3462081" cy="474609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00"/>
              </a:spcBef>
              <a:buNone/>
            </a:pPr>
            <a:r>
              <a:rPr lang="en-US" altLang="en-US" sz="2400" dirty="0"/>
              <a:t>GME location often matches practice location 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altLang="en-US" sz="2000" dirty="0"/>
              <a:t>Study showed &gt; 40% moved &lt; 10 miles residency; &gt; 50% moved &lt; 75 miles 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MU School of Medicine demonstrated that half of graduates from Summer Community Program practice in rural locations. (15 year study) </a:t>
            </a:r>
          </a:p>
          <a:p>
            <a:endParaRPr lang="en-US" altLang="en-US" sz="2400" dirty="0"/>
          </a:p>
          <a:p>
            <a:pPr lvl="1"/>
            <a:endParaRPr lang="en-US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712" y="1606138"/>
            <a:ext cx="4589207" cy="382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78292" y="176742"/>
            <a:ext cx="83023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Influence During Med School/Training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3BE4B1B3-E3BA-47B7-852A-E609EC13A518}" type="slidenum">
              <a:rPr lang="en-US" smtClean="0"/>
              <a:t>15</a:t>
            </a:fld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2410691"/>
            <a:ext cx="2068643" cy="35081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Beyond Sending Flyers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08" y="1343755"/>
            <a:ext cx="4667106" cy="489079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Program leadership connections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Medical staff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Physician leaders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000" dirty="0"/>
              <a:t>Administrators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Hosting events 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Boston Garden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North Carolina Zoo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000" dirty="0"/>
              <a:t>System-wide career fairs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Residency/Fellowship Stipends 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</a:pPr>
            <a:r>
              <a:rPr lang="en-US" sz="2000" dirty="0"/>
              <a:t>Scholarship awards</a:t>
            </a:r>
          </a:p>
          <a:p>
            <a:pPr marL="339725" lvl="1">
              <a:lnSpc>
                <a:spcPct val="100000"/>
              </a:lnSpc>
              <a:spcBef>
                <a:spcPts val="400"/>
              </a:spcBef>
              <a:spcAft>
                <a:spcPts val="200"/>
              </a:spcAft>
            </a:pPr>
            <a:r>
              <a:rPr lang="en-US" sz="2000" dirty="0"/>
              <a:t>Early signing bonus</a:t>
            </a:r>
          </a:p>
          <a:p>
            <a:pPr>
              <a:lnSpc>
                <a:spcPct val="100000"/>
              </a:lnSpc>
              <a:spcBef>
                <a:spcPts val="400"/>
              </a:spcBef>
            </a:pPr>
            <a:r>
              <a:rPr lang="en-US" sz="2600" dirty="0"/>
              <a:t>Dedicated recruitment FTE 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Efforts with Residents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8123" y="488196"/>
            <a:ext cx="1050005" cy="855559"/>
          </a:xfrm>
          <a:prstGeom prst="rect">
            <a:avLst/>
          </a:prstGeom>
          <a:noFill/>
        </p:spPr>
      </p:pic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204101EB-3F22-4DB7-85DD-BC1892968E4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286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4304723" y="24300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6" y="2246243"/>
            <a:ext cx="1849181" cy="264056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6186" y="2246243"/>
            <a:ext cx="1849181" cy="2640560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9632" y="2243016"/>
            <a:ext cx="1840768" cy="264056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551219" y="2246243"/>
            <a:ext cx="1849181" cy="2640560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pic>
        <p:nvPicPr>
          <p:cNvPr id="15" name="Picture 14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252" y="2246243"/>
            <a:ext cx="1849181" cy="264378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676252" y="2246243"/>
            <a:ext cx="1849181" cy="2643785"/>
          </a:xfrm>
          <a:prstGeom prst="rect">
            <a:avLst/>
          </a:prstGeom>
          <a:solidFill>
            <a:schemeClr val="bg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27908" y="176742"/>
            <a:ext cx="75449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Why choose to live in central Michigan?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135" y="2948726"/>
            <a:ext cx="1512447" cy="1232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67522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10463" y="3639652"/>
            <a:ext cx="6233537" cy="1857154"/>
          </a:xfrm>
          <a:prstGeom prst="rect">
            <a:avLst/>
          </a:prstGeom>
          <a:solidFill>
            <a:srgbClr val="69939E"/>
          </a:solidFill>
          <a:ln>
            <a:solidFill>
              <a:srgbClr val="6993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49600" y="3820633"/>
            <a:ext cx="5308600" cy="1339249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Strategies</a:t>
            </a:r>
          </a:p>
        </p:txBody>
      </p:sp>
    </p:spTree>
    <p:extLst>
      <p:ext uri="{BB962C8B-B14F-4D97-AF65-F5344CB8AC3E}">
        <p14:creationId xmlns:p14="http://schemas.microsoft.com/office/powerpoint/2010/main" val="393954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6828190" y="1457671"/>
            <a:ext cx="1903386" cy="1003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Trends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94918" y="2640794"/>
            <a:ext cx="1903386" cy="100330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600" b="1" dirty="0"/>
              <a:t>Ideas from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4294967295"/>
          </p:nvPr>
        </p:nvSpPr>
        <p:spPr>
          <a:xfrm>
            <a:off x="6930484" y="3741613"/>
            <a:ext cx="1698795" cy="10033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600" b="1" dirty="0">
                <a:solidFill>
                  <a:schemeClr val="bg1"/>
                </a:solidFill>
              </a:rPr>
              <a:t>Strategies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49" y="1492212"/>
            <a:ext cx="4066269" cy="4504551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96875" indent="-396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100" b="0" dirty="0"/>
              <a:t>Aging population</a:t>
            </a:r>
          </a:p>
          <a:p>
            <a:pPr marL="396875" indent="-396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100" b="0" dirty="0"/>
              <a:t>Expanded access</a:t>
            </a:r>
          </a:p>
          <a:p>
            <a:pPr marL="396875" indent="-396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100" b="0" dirty="0"/>
              <a:t>Shifting payment systems</a:t>
            </a:r>
          </a:p>
          <a:p>
            <a:pPr marL="396875" indent="-396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100" b="0" dirty="0"/>
              <a:t>Newer care models</a:t>
            </a:r>
          </a:p>
          <a:p>
            <a:pPr marL="396875" indent="-39687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3100" b="0" dirty="0"/>
              <a:t>Changing provider needs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/>
          </a:p>
          <a:p>
            <a:endParaRPr lang="en-US" sz="3000" dirty="0"/>
          </a:p>
          <a:p>
            <a:endParaRPr lang="en-US" sz="3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Challenges Abound</a:t>
            </a:r>
          </a:p>
        </p:txBody>
      </p:sp>
    </p:spTree>
    <p:extLst>
      <p:ext uri="{BB962C8B-B14F-4D97-AF65-F5344CB8AC3E}">
        <p14:creationId xmlns:p14="http://schemas.microsoft.com/office/powerpoint/2010/main" val="20445685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Recruitment: Its About Them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1871330"/>
            <a:ext cx="6728106" cy="4218920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Flexibility of schedules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Office hours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Part time versus full time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Call coverage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Employment or private practice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Give options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Evolve with their self-confidence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Teach the business aspects of practice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2060"/>
                </a:solidFill>
              </a:rPr>
              <a:t>Cover additional training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Specialist to subspecialist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1900" dirty="0">
                <a:solidFill>
                  <a:srgbClr val="002060"/>
                </a:solidFill>
              </a:rPr>
              <a:t>Transition from one setting to another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25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2" descr="Il caso Pebble Watch: come il crowd funding può portare al successo ...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7106" r="17106"/>
          <a:stretch>
            <a:fillRect/>
          </a:stretch>
        </p:blipFill>
        <p:spPr>
          <a:xfrm>
            <a:off x="5372986" y="1502305"/>
            <a:ext cx="3049473" cy="4182569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08" y="1502305"/>
            <a:ext cx="4199273" cy="467836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Know what your  competitors are offering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Richer retirement packages for practicing physicians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Utilize recruitment incentives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Get creative with incentive bonuses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400" dirty="0"/>
              <a:t>Consider compensation for administrative activities 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20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Competitive Compensation</a:t>
            </a:r>
          </a:p>
        </p:txBody>
      </p:sp>
    </p:spTree>
    <p:extLst>
      <p:ext uri="{BB962C8B-B14F-4D97-AF65-F5344CB8AC3E}">
        <p14:creationId xmlns:p14="http://schemas.microsoft.com/office/powerpoint/2010/main" val="11825720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type="body" sz="half" idx="2"/>
          </p:nvPr>
        </p:nvSpPr>
        <p:spPr>
          <a:xfrm>
            <a:off x="627909" y="1502305"/>
            <a:ext cx="4780996" cy="4188454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Physician as clinical leader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Others as care providers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Also consider:</a:t>
            </a:r>
          </a:p>
          <a:p>
            <a:pPr marL="687388" lvl="1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Mental health providers</a:t>
            </a:r>
          </a:p>
          <a:p>
            <a:pPr marL="687388" lvl="1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Care coordinators</a:t>
            </a:r>
          </a:p>
          <a:p>
            <a:pPr marL="687388" lvl="1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Educators/health coaches</a:t>
            </a:r>
          </a:p>
          <a:p>
            <a:pPr marL="687388" lvl="1" indent="-342900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Substance abuse professionals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z="1400" smtClean="0"/>
              <a:t>21</a:t>
            </a:fld>
            <a:endParaRPr lang="en-US" sz="14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86346161"/>
              </p:ext>
            </p:extLst>
          </p:nvPr>
        </p:nvGraphicFramePr>
        <p:xfrm>
          <a:off x="6502275" y="1944836"/>
          <a:ext cx="236528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611762" y="6026996"/>
            <a:ext cx="18226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Group Health, Seattle, WA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80719" y="5628612"/>
            <a:ext cx="2884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10,000 patient panel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Change the Practice Model </a:t>
            </a:r>
          </a:p>
        </p:txBody>
      </p:sp>
    </p:spTree>
    <p:extLst>
      <p:ext uri="{BB962C8B-B14F-4D97-AF65-F5344CB8AC3E}">
        <p14:creationId xmlns:p14="http://schemas.microsoft.com/office/powerpoint/2010/main" val="33965122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08" y="1502305"/>
            <a:ext cx="5142027" cy="4112295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Education and mentoring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Emotional support during transition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Evolve out comfortably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Soft place to land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Longer than expected timeframe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Comfortable with “stops”           and “starts”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22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42" y="410116"/>
            <a:ext cx="1224888" cy="998056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Succession Planning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6465641" y="2085879"/>
            <a:ext cx="2217615" cy="350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Courier New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Retain the practice and physician as long as possible</a:t>
            </a:r>
          </a:p>
        </p:txBody>
      </p:sp>
    </p:spTree>
    <p:extLst>
      <p:ext uri="{BB962C8B-B14F-4D97-AF65-F5344CB8AC3E}">
        <p14:creationId xmlns:p14="http://schemas.microsoft.com/office/powerpoint/2010/main" val="1377564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175430" y="694985"/>
            <a:ext cx="6342970" cy="1033461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Increased Differentiation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type="body" idx="1"/>
          </p:nvPr>
        </p:nvSpPr>
        <p:spPr>
          <a:xfrm>
            <a:off x="1175429" y="1857154"/>
            <a:ext cx="6855697" cy="4086446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Distinguish opportunities – beyond geography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Practice opportunity development		</a:t>
            </a:r>
          </a:p>
          <a:p>
            <a:pPr marL="687388" lvl="1" indent="-3476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Takes place prior to search launch  </a:t>
            </a:r>
          </a:p>
          <a:p>
            <a:pPr marL="687388" lvl="1" indent="-3476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Unique offerings</a:t>
            </a:r>
          </a:p>
          <a:p>
            <a:pPr marL="973137" lvl="2" indent="-285750">
              <a:lnSpc>
                <a:spcPct val="100000"/>
              </a:lnSpc>
              <a:spcBef>
                <a:spcPts val="200"/>
              </a:spcBef>
              <a:buSzPct val="150000"/>
              <a:buFont typeface="Calibri" panose="020F0502020204030204" pitchFamily="34" charset="0"/>
              <a:buChar char="­"/>
            </a:pPr>
            <a:r>
              <a:rPr lang="en-US" dirty="0">
                <a:solidFill>
                  <a:srgbClr val="002060"/>
                </a:solidFill>
              </a:rPr>
              <a:t>Office setting</a:t>
            </a:r>
          </a:p>
          <a:p>
            <a:pPr marL="973137" lvl="2" indent="-285750">
              <a:lnSpc>
                <a:spcPct val="100000"/>
              </a:lnSpc>
              <a:spcBef>
                <a:spcPts val="200"/>
              </a:spcBef>
              <a:buSzPct val="150000"/>
              <a:buFont typeface="Calibri" panose="020F0502020204030204" pitchFamily="34" charset="0"/>
              <a:buChar char="­"/>
            </a:pPr>
            <a:r>
              <a:rPr lang="en-US" dirty="0">
                <a:solidFill>
                  <a:srgbClr val="002060"/>
                </a:solidFill>
              </a:rPr>
              <a:t>Patients</a:t>
            </a:r>
          </a:p>
          <a:p>
            <a:pPr marL="973137" lvl="2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SzPct val="150000"/>
              <a:buFont typeface="Calibri" panose="020F0502020204030204" pitchFamily="34" charset="0"/>
              <a:buChar char="­"/>
            </a:pPr>
            <a:r>
              <a:rPr lang="en-US" dirty="0">
                <a:solidFill>
                  <a:srgbClr val="002060"/>
                </a:solidFill>
              </a:rPr>
              <a:t>Role definition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dirty="0"/>
              <a:t>Define target populations and sourcing strategies</a:t>
            </a:r>
          </a:p>
          <a:p>
            <a:pPr marL="687388" lvl="1" indent="-3476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Attributes of those most likely to be interested</a:t>
            </a:r>
          </a:p>
          <a:p>
            <a:pPr marL="687388" lvl="1" indent="-34766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dirty="0">
                <a:solidFill>
                  <a:srgbClr val="002060"/>
                </a:solidFill>
              </a:rPr>
              <a:t>Adapt the opportunity to those available</a:t>
            </a: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228600" y="22098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b="1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A95B998B-B0D6-4EC9-BACE-C59F5FF9096B}" type="slidenum">
              <a:rPr lang="en-US" smtClean="0"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27908" y="1502304"/>
            <a:ext cx="7830292" cy="4678756"/>
          </a:xfrm>
        </p:spPr>
        <p:txBody>
          <a:bodyPr>
            <a:normAutofit/>
          </a:bodyPr>
          <a:lstStyle/>
          <a:p>
            <a:pPr marL="339725" indent="-33972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600" dirty="0"/>
              <a:t>Target medical schools to identify early prospects</a:t>
            </a:r>
          </a:p>
          <a:p>
            <a:pPr lvl="1" indent="-34607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Capture list of medical students and residents with contact information </a:t>
            </a:r>
          </a:p>
          <a:p>
            <a:pPr lvl="1" indent="-34607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Ongoing interactions with program leadership  </a:t>
            </a:r>
          </a:p>
          <a:p>
            <a:pPr lvl="1" indent="-346075" eaLnBrk="1" hangingPunct="1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altLang="en-US" sz="2200" dirty="0"/>
              <a:t>Some programs list residency selections during Match </a:t>
            </a:r>
          </a:p>
          <a:p>
            <a:pPr marL="339725" indent="-33972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600" dirty="0"/>
              <a:t>Establish reasons for med schools to offer information     </a:t>
            </a:r>
          </a:p>
          <a:p>
            <a:pPr lvl="1" indent="-34607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Scholarships and other similar financial offers</a:t>
            </a:r>
          </a:p>
          <a:p>
            <a:pPr lvl="1" indent="-34607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Career information and/or counseling support for training decisions</a:t>
            </a:r>
          </a:p>
          <a:p>
            <a:pPr lvl="1" indent="-346075" eaLnBrk="1" hangingPunct="1">
              <a:lnSpc>
                <a:spcPct val="100000"/>
              </a:lnSpc>
              <a:spcBef>
                <a:spcPts val="400"/>
              </a:spcBef>
            </a:pPr>
            <a:r>
              <a:rPr lang="en-US" altLang="en-US" sz="2200" dirty="0"/>
              <a:t>Special employment offerings for medical students between years one and two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Broaden Prospecting Tactics: </a:t>
            </a:r>
            <a:br>
              <a:rPr lang="en-US" sz="4000" dirty="0"/>
            </a:br>
            <a:r>
              <a:rPr lang="en-US" dirty="0"/>
              <a:t>Michigan Graduates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87AAA4DB-22BB-4FBD-BD64-A22BE7E4F67D}" type="slidenum">
              <a:rPr lang="en-US" smtClean="0"/>
              <a:t>24</a:t>
            </a:fld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7073900" y="1708150"/>
            <a:ext cx="2070100" cy="41529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8671" y="1982396"/>
            <a:ext cx="3028212" cy="3080461"/>
          </a:xfrm>
          <a:prstGeom prst="rect">
            <a:avLst/>
          </a:prstGeom>
        </p:spPr>
      </p:pic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627908" y="1502305"/>
            <a:ext cx="4950641" cy="4366683"/>
          </a:xfrm>
        </p:spPr>
        <p:txBody>
          <a:bodyPr/>
          <a:lstStyle/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Strategic plans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Medical staff development plans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/>
              <a:t>Succession planning</a:t>
            </a:r>
            <a:endParaRPr lang="en-US" sz="2600" dirty="0"/>
          </a:p>
          <a:p>
            <a:pPr marL="339725" indent="-339725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Recruitment cycle </a:t>
            </a:r>
          </a:p>
          <a:p>
            <a:pPr marL="687388" lvl="1" indent="-3492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New graduate season</a:t>
            </a:r>
          </a:p>
          <a:p>
            <a:pPr marL="687388" lvl="1" indent="-3492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Visa obligations</a:t>
            </a:r>
          </a:p>
          <a:p>
            <a:pPr marL="687388" lvl="1" indent="-3492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Family relocation preferences</a:t>
            </a:r>
          </a:p>
          <a:p>
            <a:pPr marL="687388" lvl="1" indent="-349250">
              <a:lnSpc>
                <a:spcPct val="100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en-US" sz="2200" dirty="0"/>
              <a:t>Holidays</a:t>
            </a:r>
          </a:p>
          <a:p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0E9D3F4E-93C9-40E3-9C59-BA7AF29AB4C6}" type="slidenum">
              <a:rPr lang="en-US" smtClean="0">
                <a:solidFill>
                  <a:schemeClr val="bg1">
                    <a:lumMod val="95000"/>
                  </a:schemeClr>
                </a:solidFill>
              </a:rPr>
              <a:t>25</a:t>
            </a:fld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Requires Advanced Planning</a:t>
            </a:r>
          </a:p>
        </p:txBody>
      </p:sp>
    </p:spTree>
    <p:extLst>
      <p:ext uri="{BB962C8B-B14F-4D97-AF65-F5344CB8AC3E}">
        <p14:creationId xmlns:p14="http://schemas.microsoft.com/office/powerpoint/2010/main" val="6268963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ChangeArrowheads="1"/>
          </p:cNvSpPr>
          <p:nvPr/>
        </p:nvSpPr>
        <p:spPr bwMode="auto">
          <a:xfrm>
            <a:off x="190500" y="2171700"/>
            <a:ext cx="8458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FontTx/>
              <a:buChar char="•"/>
            </a:pPr>
            <a:endParaRPr lang="en-US" sz="3200" b="1" u="none" dirty="0"/>
          </a:p>
        </p:txBody>
      </p:sp>
      <p:grpSp>
        <p:nvGrpSpPr>
          <p:cNvPr id="7" name="Group 6"/>
          <p:cNvGrpSpPr/>
          <p:nvPr/>
        </p:nvGrpSpPr>
        <p:grpSpPr>
          <a:xfrm>
            <a:off x="365926" y="1406120"/>
            <a:ext cx="8410664" cy="4716462"/>
            <a:chOff x="190500" y="1760538"/>
            <a:chExt cx="8410664" cy="4716462"/>
          </a:xfrm>
        </p:grpSpPr>
        <p:sp>
          <p:nvSpPr>
            <p:cNvPr id="14350" name="Line 34"/>
            <p:cNvSpPr>
              <a:spLocks noChangeShapeType="1"/>
            </p:cNvSpPr>
            <p:nvPr/>
          </p:nvSpPr>
          <p:spPr bwMode="auto">
            <a:xfrm>
              <a:off x="1536700" y="2819400"/>
              <a:ext cx="0" cy="685800"/>
            </a:xfrm>
            <a:prstGeom prst="line">
              <a:avLst/>
            </a:prstGeom>
            <a:noFill/>
            <a:ln w="9525">
              <a:solidFill>
                <a:srgbClr val="00457C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90500" y="1760538"/>
              <a:ext cx="8410664" cy="4716462"/>
              <a:chOff x="212725" y="1760538"/>
              <a:chExt cx="8410664" cy="4716462"/>
            </a:xfrm>
          </p:grpSpPr>
          <p:sp>
            <p:nvSpPr>
              <p:cNvPr id="14379" name="Line 64"/>
              <p:cNvSpPr>
                <a:spLocks noChangeShapeType="1"/>
              </p:cNvSpPr>
              <p:nvPr/>
            </p:nvSpPr>
            <p:spPr bwMode="auto">
              <a:xfrm flipV="1">
                <a:off x="1689100" y="3505200"/>
                <a:ext cx="914400" cy="457200"/>
              </a:xfrm>
              <a:prstGeom prst="line">
                <a:avLst/>
              </a:prstGeom>
              <a:noFill/>
              <a:ln w="9525">
                <a:solidFill>
                  <a:srgbClr val="00457C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212725" y="1760538"/>
                <a:ext cx="8410664" cy="4716462"/>
                <a:chOff x="212725" y="1760538"/>
                <a:chExt cx="8410664" cy="4716462"/>
              </a:xfrm>
            </p:grpSpPr>
            <p:sp>
              <p:nvSpPr>
                <p:cNvPr id="14348" name="Line 32"/>
                <p:cNvSpPr>
                  <a:spLocks noChangeShapeType="1"/>
                </p:cNvSpPr>
                <p:nvPr/>
              </p:nvSpPr>
              <p:spPr bwMode="auto">
                <a:xfrm>
                  <a:off x="1993900" y="1828800"/>
                  <a:ext cx="0" cy="99060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49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700" y="2819400"/>
                  <a:ext cx="457200" cy="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67" name="Line 51"/>
                <p:cNvSpPr>
                  <a:spLocks noChangeShapeType="1"/>
                </p:cNvSpPr>
                <p:nvPr/>
              </p:nvSpPr>
              <p:spPr bwMode="auto">
                <a:xfrm>
                  <a:off x="2984500" y="39624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68" name="Line 52"/>
                <p:cNvSpPr>
                  <a:spLocks noChangeShapeType="1"/>
                </p:cNvSpPr>
                <p:nvPr/>
              </p:nvSpPr>
              <p:spPr bwMode="auto">
                <a:xfrm>
                  <a:off x="3213100" y="3962400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70" name="Line 54"/>
                <p:cNvSpPr>
                  <a:spLocks noChangeShapeType="1"/>
                </p:cNvSpPr>
                <p:nvPr/>
              </p:nvSpPr>
              <p:spPr bwMode="auto">
                <a:xfrm>
                  <a:off x="3092450" y="4495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71" name="Line 55"/>
                <p:cNvSpPr>
                  <a:spLocks noChangeShapeType="1"/>
                </p:cNvSpPr>
                <p:nvPr/>
              </p:nvSpPr>
              <p:spPr bwMode="auto">
                <a:xfrm>
                  <a:off x="1079500" y="4495800"/>
                  <a:ext cx="0" cy="15240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grpSp>
              <p:nvGrpSpPr>
                <p:cNvPr id="3" name="Group 2"/>
                <p:cNvGrpSpPr/>
                <p:nvPr/>
              </p:nvGrpSpPr>
              <p:grpSpPr>
                <a:xfrm>
                  <a:off x="212725" y="1760538"/>
                  <a:ext cx="8410664" cy="4716462"/>
                  <a:chOff x="212725" y="1760538"/>
                  <a:chExt cx="8410664" cy="4716462"/>
                </a:xfrm>
              </p:grpSpPr>
              <p:sp>
                <p:nvSpPr>
                  <p:cNvPr id="14340" name="AutoShape 24"/>
                  <p:cNvSpPr>
                    <a:spLocks noChangeArrowheads="1"/>
                  </p:cNvSpPr>
                  <p:nvPr/>
                </p:nvSpPr>
                <p:spPr bwMode="auto">
                  <a:xfrm>
                    <a:off x="1301750" y="5175250"/>
                    <a:ext cx="1471613" cy="523875"/>
                  </a:xfrm>
                  <a:prstGeom prst="wedgeRectCallout">
                    <a:avLst>
                      <a:gd name="adj1" fmla="val 27778"/>
                      <a:gd name="adj2" fmla="val -118486"/>
                    </a:avLst>
                  </a:prstGeom>
                  <a:solidFill>
                    <a:srgbClr val="F3A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b="1" u="none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4341" name="AutoShape 25"/>
                  <p:cNvSpPr>
                    <a:spLocks noChangeArrowheads="1"/>
                  </p:cNvSpPr>
                  <p:nvPr/>
                </p:nvSpPr>
                <p:spPr bwMode="auto">
                  <a:xfrm>
                    <a:off x="3886200" y="4724400"/>
                    <a:ext cx="3440113" cy="923925"/>
                  </a:xfrm>
                  <a:prstGeom prst="wedgeRectCallout">
                    <a:avLst>
                      <a:gd name="adj1" fmla="val -63292"/>
                      <a:gd name="adj2" fmla="val -36426"/>
                    </a:avLst>
                  </a:prstGeom>
                  <a:solidFill>
                    <a:srgbClr val="F3A3A9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b="1" u="none" dirty="0">
                      <a:solidFill>
                        <a:srgbClr val="F3A3A9"/>
                      </a:solidFill>
                      <a:latin typeface="Calibri" pitchFamily="34" charset="0"/>
                    </a:endParaRPr>
                  </a:p>
                </p:txBody>
              </p:sp>
              <p:sp>
                <p:nvSpPr>
                  <p:cNvPr id="14342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09600" y="5835650"/>
                    <a:ext cx="6324600" cy="641350"/>
                  </a:xfrm>
                  <a:prstGeom prst="rect">
                    <a:avLst/>
                  </a:prstGeom>
                  <a:solidFill>
                    <a:srgbClr val="00457C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en-US" sz="1800" b="1" u="none" dirty="0">
                        <a:solidFill>
                          <a:schemeClr val="bg1"/>
                        </a:solidFill>
                        <a:latin typeface="Calibri" pitchFamily="34" charset="0"/>
                      </a:rPr>
                      <a:t>Compressing the Recruitment Timeframe to Improve Competitive Positioning</a:t>
                    </a:r>
                  </a:p>
                </p:txBody>
              </p:sp>
              <p:sp>
                <p:nvSpPr>
                  <p:cNvPr id="14343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50900" y="1824038"/>
                    <a:ext cx="1182183" cy="954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Candidate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Identification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To Initial 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Contact</a:t>
                    </a:r>
                  </a:p>
                </p:txBody>
              </p:sp>
              <p:sp>
                <p:nvSpPr>
                  <p:cNvPr id="14344" name="Text Box 2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70100" y="1824038"/>
                    <a:ext cx="985398" cy="954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Initial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Contact to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Pre-Screen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Interview</a:t>
                    </a:r>
                  </a:p>
                </p:txBody>
              </p:sp>
              <p:sp>
                <p:nvSpPr>
                  <p:cNvPr id="14345" name="Text Box 2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517900" y="2052638"/>
                    <a:ext cx="1182440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Pre-Screen to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Site Visit (s)</a:t>
                    </a:r>
                  </a:p>
                </p:txBody>
              </p:sp>
              <p:sp>
                <p:nvSpPr>
                  <p:cNvPr id="14346" name="Text Box 3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1900" y="2052638"/>
                    <a:ext cx="834909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Site Visit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To Offer</a:t>
                    </a:r>
                  </a:p>
                </p:txBody>
              </p:sp>
              <p:sp>
                <p:nvSpPr>
                  <p:cNvPr id="14347" name="Text Box 3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254750" y="2281238"/>
                    <a:ext cx="1336675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Offer to Signing</a:t>
                    </a:r>
                  </a:p>
                </p:txBody>
              </p:sp>
              <p:sp>
                <p:nvSpPr>
                  <p:cNvPr id="14351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3136900" y="1828800"/>
                    <a:ext cx="0" cy="9906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52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603500" y="2819400"/>
                    <a:ext cx="5334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53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2603500" y="2819400"/>
                    <a:ext cx="0" cy="6858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54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5041900" y="1828800"/>
                    <a:ext cx="0" cy="16764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5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956300" y="1828800"/>
                    <a:ext cx="0" cy="16764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56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70174" y="2944813"/>
                    <a:ext cx="599651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1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</a:t>
                    </a:r>
                  </a:p>
                </p:txBody>
              </p:sp>
              <p:sp>
                <p:nvSpPr>
                  <p:cNvPr id="14357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33461" y="2944813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2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58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09861" y="2944813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6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59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162461" y="2944813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2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60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603911" y="2944813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8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61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725" y="3063875"/>
                    <a:ext cx="788988" cy="3048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Average</a:t>
                    </a:r>
                  </a:p>
                </p:txBody>
              </p:sp>
              <p:sp>
                <p:nvSpPr>
                  <p:cNvPr id="14362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2250" y="4033838"/>
                    <a:ext cx="774700" cy="51752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Best</a:t>
                    </a:r>
                  </a:p>
                  <a:p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Practice</a:t>
                    </a:r>
                  </a:p>
                </p:txBody>
              </p:sp>
              <p:sp>
                <p:nvSpPr>
                  <p:cNvPr id="14363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54324" y="4033838"/>
                    <a:ext cx="599651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1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</a:t>
                    </a:r>
                  </a:p>
                </p:txBody>
              </p:sp>
              <p:sp>
                <p:nvSpPr>
                  <p:cNvPr id="14366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01748" y="4033838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3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69" name="Text Box 5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297148" y="4033838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2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72" name="Text Box 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3478" y="4643438"/>
                    <a:ext cx="607282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24</a:t>
                    </a:r>
                  </a:p>
                  <a:p>
                    <a:pPr algn="ctr"/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hours</a:t>
                    </a:r>
                  </a:p>
                </p:txBody>
              </p:sp>
              <p:sp>
                <p:nvSpPr>
                  <p:cNvPr id="14373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91191" y="4643438"/>
                    <a:ext cx="607282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48</a:t>
                    </a:r>
                  </a:p>
                  <a:p>
                    <a:pPr algn="ctr"/>
                    <a:r>
                      <a:rPr lang="en-US" sz="1400" b="1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hours</a:t>
                    </a:r>
                  </a:p>
                </p:txBody>
              </p:sp>
              <p:sp>
                <p:nvSpPr>
                  <p:cNvPr id="14374" name="Text Box 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59148" y="4033838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6+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14375" name="Text Box 6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54873" y="2967038"/>
                    <a:ext cx="668516" cy="52322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19</a:t>
                    </a:r>
                  </a:p>
                  <a:p>
                    <a:pPr algn="ctr"/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Weeks</a:t>
                    </a:r>
                  </a:p>
                </p:txBody>
              </p:sp>
              <p:sp>
                <p:nvSpPr>
                  <p:cNvPr id="55357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85875" y="5180013"/>
                    <a:ext cx="1539875" cy="48895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>
                      <a:defRPr/>
                    </a:pPr>
                    <a:r>
                      <a:rPr lang="en-US" sz="13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Limit to one site visit when possible</a:t>
                    </a:r>
                  </a:p>
                </p:txBody>
              </p:sp>
              <p:sp>
                <p:nvSpPr>
                  <p:cNvPr id="55358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903663" y="4716971"/>
                    <a:ext cx="3352800" cy="95410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>
                    <a:spAutoFit/>
                  </a:bodyPr>
                  <a:lstStyle/>
                  <a:p>
                    <a:pPr marL="169863" indent="-169863">
                      <a:buFontTx/>
                      <a:buChar char="•"/>
                      <a:defRPr/>
                    </a:pPr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Establish clear candidate criteria</a:t>
                    </a:r>
                  </a:p>
                  <a:p>
                    <a:pPr marL="169863" indent="-169863">
                      <a:buFontTx/>
                      <a:buChar char="•"/>
                      <a:defRPr/>
                    </a:pPr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Accountability for evaluations</a:t>
                    </a:r>
                  </a:p>
                  <a:p>
                    <a:pPr marL="169863" indent="-169863">
                      <a:buFontTx/>
                      <a:buChar char="•"/>
                      <a:defRPr/>
                    </a:pPr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Draft contracts in advance </a:t>
                    </a:r>
                  </a:p>
                  <a:p>
                    <a:pPr marL="169863" indent="-169863">
                      <a:buFontTx/>
                      <a:buChar char="•"/>
                      <a:defRPr/>
                    </a:pPr>
                    <a:r>
                      <a:rPr lang="en-US" sz="1400" u="none" dirty="0">
                        <a:solidFill>
                          <a:srgbClr val="00457C"/>
                        </a:solidFill>
                        <a:latin typeface="Calibri" pitchFamily="34" charset="0"/>
                      </a:rPr>
                      <a:t>Speed candidate closure</a:t>
                    </a:r>
                  </a:p>
                </p:txBody>
              </p:sp>
              <p:sp>
                <p:nvSpPr>
                  <p:cNvPr id="14378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155700" y="3505200"/>
                    <a:ext cx="381000" cy="4572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80" name="Line 6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84500" y="3505200"/>
                    <a:ext cx="2057400" cy="4572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81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213100" y="3505200"/>
                    <a:ext cx="2743200" cy="457200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82" name="Line 6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51300" y="3514725"/>
                    <a:ext cx="3876675" cy="447675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438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7921625" y="1760538"/>
                    <a:ext cx="0" cy="1749425"/>
                  </a:xfrm>
                  <a:prstGeom prst="line">
                    <a:avLst/>
                  </a:prstGeom>
                  <a:noFill/>
                  <a:ln w="9525">
                    <a:solidFill>
                      <a:srgbClr val="00457C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384" name="Line 69"/>
                <p:cNvSpPr>
                  <a:spLocks noChangeShapeType="1"/>
                </p:cNvSpPr>
                <p:nvPr/>
              </p:nvSpPr>
              <p:spPr bwMode="auto">
                <a:xfrm>
                  <a:off x="4043363" y="3967163"/>
                  <a:ext cx="0" cy="609600"/>
                </a:xfrm>
                <a:prstGeom prst="line">
                  <a:avLst/>
                </a:prstGeom>
                <a:noFill/>
                <a:ln w="9525">
                  <a:solidFill>
                    <a:srgbClr val="00457C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364" name="Line 48"/>
              <p:cNvSpPr>
                <a:spLocks noChangeShapeType="1"/>
              </p:cNvSpPr>
              <p:nvPr/>
            </p:nvSpPr>
            <p:spPr bwMode="auto">
              <a:xfrm>
                <a:off x="1155700" y="39624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0045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4365" name="Line 49"/>
              <p:cNvSpPr>
                <a:spLocks noChangeShapeType="1"/>
              </p:cNvSpPr>
              <p:nvPr/>
            </p:nvSpPr>
            <p:spPr bwMode="auto">
              <a:xfrm>
                <a:off x="1689100" y="3962400"/>
                <a:ext cx="0" cy="609600"/>
              </a:xfrm>
              <a:prstGeom prst="line">
                <a:avLst/>
              </a:prstGeom>
              <a:noFill/>
              <a:ln w="9525">
                <a:solidFill>
                  <a:srgbClr val="00457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</p:grpSp>
      <p:sp>
        <p:nvSpPr>
          <p:cNvPr id="14385" name="Text Box 70"/>
          <p:cNvSpPr txBox="1">
            <a:spLocks noChangeArrowheads="1"/>
          </p:cNvSpPr>
          <p:nvPr/>
        </p:nvSpPr>
        <p:spPr bwMode="auto">
          <a:xfrm>
            <a:off x="512064" y="6507163"/>
            <a:ext cx="1803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u="none" dirty="0">
                <a:solidFill>
                  <a:srgbClr val="00457C"/>
                </a:solidFill>
                <a:latin typeface="Calibri" pitchFamily="34" charset="0"/>
              </a:rPr>
              <a:t>HCAB Study 2007</a:t>
            </a:r>
          </a:p>
        </p:txBody>
      </p:sp>
      <p:sp>
        <p:nvSpPr>
          <p:cNvPr id="50" name="Title 1"/>
          <p:cNvSpPr txBox="1">
            <a:spLocks/>
          </p:cNvSpPr>
          <p:nvPr/>
        </p:nvSpPr>
        <p:spPr>
          <a:xfrm>
            <a:off x="627908" y="176742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More Aggressive Recruitment Process</a:t>
            </a:r>
          </a:p>
        </p:txBody>
      </p:sp>
      <p:sp>
        <p:nvSpPr>
          <p:cNvPr id="5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A5E38A94-A36F-480E-ADE4-68AFD0605697}" type="slidenum">
              <a:rPr lang="en-US" smtClean="0"/>
              <a:t>26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1871330"/>
            <a:ext cx="6662285" cy="4040372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Additional residency program slots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Postgraduate residency programs for ACPs</a:t>
            </a:r>
          </a:p>
          <a:p>
            <a:pPr marL="744538" lvl="1" indent="-40481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</a:rPr>
              <a:t>Primary care practice</a:t>
            </a:r>
          </a:p>
          <a:p>
            <a:pPr marL="744538" lvl="1" indent="-40481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</a:rPr>
              <a:t>Clinical specialty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Training to integrate physicians and ACPs</a:t>
            </a:r>
          </a:p>
          <a:p>
            <a:pPr marL="744538" lvl="1" indent="-40481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</a:rPr>
              <a:t>Alter the “shift work” mentality</a:t>
            </a:r>
          </a:p>
          <a:p>
            <a:pPr marL="744538" lvl="1" indent="-40481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</a:rPr>
              <a:t>Critical thinking skills</a:t>
            </a:r>
          </a:p>
          <a:p>
            <a:pPr marL="744538" lvl="1" indent="-404813">
              <a:lnSpc>
                <a:spcPct val="100000"/>
              </a:lnSpc>
              <a:spcBef>
                <a:spcPts val="400"/>
              </a:spcBef>
              <a:buFont typeface="Courier New" panose="02070309020205020404" pitchFamily="49" charset="0"/>
              <a:buChar char="o"/>
            </a:pPr>
            <a:r>
              <a:rPr lang="en-US" sz="2200" dirty="0">
                <a:solidFill>
                  <a:srgbClr val="002060"/>
                </a:solidFill>
              </a:rPr>
              <a:t>Scope of practice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27</a:t>
            </a:fld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75430" y="694985"/>
            <a:ext cx="6342970" cy="1033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Other Strategies to Consider</a:t>
            </a:r>
          </a:p>
        </p:txBody>
      </p:sp>
    </p:spTree>
    <p:extLst>
      <p:ext uri="{BB962C8B-B14F-4D97-AF65-F5344CB8AC3E}">
        <p14:creationId xmlns:p14="http://schemas.microsoft.com/office/powerpoint/2010/main" val="4263850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628650" y="1502305"/>
            <a:ext cx="4758513" cy="436668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Acknowledge reality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Short term and long term perspectives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Collective versus individual efforts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Promotion and differentiation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600" dirty="0"/>
              <a:t>Continuously streamline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9995651" y="1653488"/>
            <a:ext cx="2217615" cy="350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/>
              </a:buClr>
              <a:buSzPct val="75000"/>
              <a:buFont typeface="Courier New" charset="0"/>
              <a:buChar char="o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75000"/>
              <a:buFont typeface="Courier New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16507" y="1609642"/>
            <a:ext cx="2523460" cy="4152172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3000" b="1" dirty="0"/>
              <a:t>Success Requires:</a:t>
            </a:r>
          </a:p>
          <a:p>
            <a:pPr marL="0" indent="0" algn="ctr">
              <a:buNone/>
            </a:pPr>
            <a:r>
              <a:rPr lang="en-US" sz="3000" b="1" dirty="0"/>
              <a:t> Multiple Strategies…</a:t>
            </a:r>
          </a:p>
          <a:p>
            <a:pPr marL="0" indent="0" algn="ctr">
              <a:buNone/>
            </a:pPr>
            <a:r>
              <a:rPr lang="en-US" sz="3000" b="1" dirty="0"/>
              <a:t>….Varied Approaches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2370" y="6500283"/>
            <a:ext cx="2057400" cy="365125"/>
          </a:xfrm>
        </p:spPr>
        <p:txBody>
          <a:bodyPr/>
          <a:lstStyle/>
          <a:p>
            <a:fld id="{D9801250-287C-45C4-B9FA-722094A8CC35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Conclusion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2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012" y="1492212"/>
            <a:ext cx="3727764" cy="30585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7638" y="4773314"/>
            <a:ext cx="7924800" cy="769441"/>
          </a:xfrm>
          <a:prstGeom prst="rect">
            <a:avLst/>
          </a:prstGeom>
          <a:noFill/>
          <a:ln>
            <a:solidFill>
              <a:srgbClr val="16457A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16457A"/>
                </a:solidFill>
                <a:latin typeface="+mn-lt"/>
              </a:rPr>
              <a:t>Projected shortage of 62,900 and 91,500 physicians </a:t>
            </a:r>
            <a:r>
              <a:rPr lang="en-US" sz="2200" dirty="0">
                <a:latin typeface="+mn-lt"/>
              </a:rPr>
              <a:t>in 2015 and 2020 </a:t>
            </a:r>
            <a:r>
              <a:rPr lang="en-US" sz="2200" dirty="0">
                <a:solidFill>
                  <a:srgbClr val="16457A"/>
                </a:solidFill>
                <a:latin typeface="+mn-lt"/>
              </a:rPr>
              <a:t>(active </a:t>
            </a:r>
            <a:r>
              <a:rPr lang="en-US" sz="2200" dirty="0">
                <a:latin typeface="+mn-lt"/>
              </a:rPr>
              <a:t>in patient care) – primary care representing nearly 50%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Physician Supply and Demand</a:t>
            </a:r>
          </a:p>
        </p:txBody>
      </p:sp>
    </p:spTree>
    <p:extLst>
      <p:ext uri="{BB962C8B-B14F-4D97-AF65-F5344CB8AC3E}">
        <p14:creationId xmlns:p14="http://schemas.microsoft.com/office/powerpoint/2010/main" val="2079489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>
            <a:normAutofit/>
          </a:bodyPr>
          <a:lstStyle/>
          <a:p>
            <a:r>
              <a:rPr lang="en-US" sz="4000" dirty="0"/>
              <a:t>Thanks!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143387" y="4195894"/>
            <a:ext cx="6314813" cy="1752600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r>
              <a:rPr lang="en-US" sz="2200" dirty="0"/>
              <a:t>Allison McCarthy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Principal</a:t>
            </a:r>
          </a:p>
          <a:p>
            <a:pPr>
              <a:spcBef>
                <a:spcPts val="400"/>
              </a:spcBef>
            </a:pPr>
            <a:r>
              <a:rPr lang="en-US" sz="2200" dirty="0"/>
              <a:t>amccarthy@barlowmccarthy.com</a:t>
            </a:r>
          </a:p>
        </p:txBody>
      </p:sp>
    </p:spTree>
    <p:extLst>
      <p:ext uri="{BB962C8B-B14F-4D97-AF65-F5344CB8AC3E}">
        <p14:creationId xmlns:p14="http://schemas.microsoft.com/office/powerpoint/2010/main" val="3030910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6251943" y="1382233"/>
            <a:ext cx="2629786" cy="4329961"/>
          </a:xfrm>
        </p:spPr>
        <p:txBody>
          <a:bodyPr anchor="ctr"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850,000 active licensed physicians in the US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96383925"/>
              </p:ext>
            </p:extLst>
          </p:nvPr>
        </p:nvGraphicFramePr>
        <p:xfrm>
          <a:off x="-1" y="1382233"/>
          <a:ext cx="5550196" cy="4912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Physician Supply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18267" y="6018030"/>
            <a:ext cx="1823704" cy="127592"/>
            <a:chOff x="1718267" y="6018029"/>
            <a:chExt cx="1823704" cy="127592"/>
          </a:xfrm>
        </p:grpSpPr>
        <p:sp>
          <p:nvSpPr>
            <p:cNvPr id="3" name="Rectangle 2"/>
            <p:cNvSpPr/>
            <p:nvPr/>
          </p:nvSpPr>
          <p:spPr>
            <a:xfrm>
              <a:off x="3423684" y="6018029"/>
              <a:ext cx="118287" cy="127592"/>
            </a:xfrm>
            <a:prstGeom prst="rect">
              <a:avLst/>
            </a:prstGeom>
            <a:solidFill>
              <a:srgbClr val="C02F21"/>
            </a:solidFill>
            <a:ln>
              <a:solidFill>
                <a:srgbClr val="C02F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321443" y="6018029"/>
              <a:ext cx="118287" cy="127592"/>
            </a:xfrm>
            <a:prstGeom prst="rect">
              <a:avLst/>
            </a:prstGeom>
            <a:solidFill>
              <a:srgbClr val="6A1F1A"/>
            </a:solidFill>
            <a:ln>
              <a:solidFill>
                <a:srgbClr val="6A1F1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718267" y="6018029"/>
              <a:ext cx="118287" cy="127592"/>
            </a:xfrm>
            <a:prstGeom prst="rect">
              <a:avLst/>
            </a:prstGeom>
            <a:solidFill>
              <a:srgbClr val="2E3B66"/>
            </a:solidFill>
            <a:ln>
              <a:solidFill>
                <a:srgbClr val="2E3B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924619" y="6018029"/>
              <a:ext cx="118287" cy="127592"/>
            </a:xfrm>
            <a:prstGeom prst="rect">
              <a:avLst/>
            </a:prstGeom>
            <a:solidFill>
              <a:srgbClr val="76939C"/>
            </a:solidFill>
            <a:ln>
              <a:solidFill>
                <a:srgbClr val="76939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39836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228566" cy="4351338"/>
          </a:xfrm>
        </p:spPr>
        <p:txBody>
          <a:bodyPr>
            <a:noAutofit/>
          </a:bodyPr>
          <a:lstStyle/>
          <a:p>
            <a:pPr lvl="0"/>
            <a:endParaRPr lang="en-US" sz="1800" dirty="0"/>
          </a:p>
          <a:p>
            <a:pPr lvl="0"/>
            <a:endParaRPr lang="en-US" sz="1800" dirty="0"/>
          </a:p>
          <a:p>
            <a:pPr marL="0" lvl="0" indent="0">
              <a:buNone/>
            </a:pPr>
            <a:endParaRPr lang="en-US" sz="1800" b="1" dirty="0"/>
          </a:p>
          <a:p>
            <a:pPr lvl="0"/>
            <a:endParaRPr lang="en-US" sz="1800" dirty="0"/>
          </a:p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4</a:t>
            </a:fld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328070989"/>
              </p:ext>
            </p:extLst>
          </p:nvPr>
        </p:nvGraphicFramePr>
        <p:xfrm>
          <a:off x="106878" y="1368056"/>
          <a:ext cx="4569861" cy="445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043506479"/>
              </p:ext>
            </p:extLst>
          </p:nvPr>
        </p:nvGraphicFramePr>
        <p:xfrm>
          <a:off x="4440694" y="1368056"/>
          <a:ext cx="4663440" cy="4450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Age by Specialty</a:t>
            </a:r>
          </a:p>
        </p:txBody>
      </p:sp>
    </p:spTree>
    <p:extLst>
      <p:ext uri="{BB962C8B-B14F-4D97-AF65-F5344CB8AC3E}">
        <p14:creationId xmlns:p14="http://schemas.microsoft.com/office/powerpoint/2010/main" val="359265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0701" y="2197395"/>
            <a:ext cx="2068643" cy="2841766"/>
          </a:xfrm>
        </p:spPr>
        <p:txBody>
          <a:bodyPr>
            <a:noAutofit/>
          </a:bodyPr>
          <a:lstStyle/>
          <a:p>
            <a:pPr lvl="0"/>
            <a:endParaRPr lang="en-US" sz="1800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Younger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Female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600" dirty="0"/>
              <a:t> Primary Care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5</a:t>
            </a:fld>
            <a:endParaRPr lang="en-US" dirty="0"/>
          </a:p>
        </p:txBody>
      </p:sp>
      <p:pic>
        <p:nvPicPr>
          <p:cNvPr id="5" name="Content Placeholder 4" descr="Screen Clipping"/>
          <p:cNvPicPr>
            <a:picLocks noChangeAspect="1"/>
          </p:cNvPicPr>
          <p:nvPr/>
        </p:nvPicPr>
        <p:blipFill rotWithShape="1">
          <a:blip r:embed="rId3"/>
          <a:srcRect l="3231" r="6457" b="4977"/>
          <a:stretch/>
        </p:blipFill>
        <p:spPr>
          <a:xfrm>
            <a:off x="628650" y="1736689"/>
            <a:ext cx="4503332" cy="312593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Likely to be Employed</a:t>
            </a:r>
          </a:p>
        </p:txBody>
      </p:sp>
    </p:spTree>
    <p:extLst>
      <p:ext uri="{BB962C8B-B14F-4D97-AF65-F5344CB8AC3E}">
        <p14:creationId xmlns:p14="http://schemas.microsoft.com/office/powerpoint/2010/main" val="2856774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4833233"/>
              </p:ext>
            </p:extLst>
          </p:nvPr>
        </p:nvGraphicFramePr>
        <p:xfrm>
          <a:off x="827122" y="1317419"/>
          <a:ext cx="7500551" cy="4480970"/>
        </p:xfrm>
        <a:graphic>
          <a:graphicData uri="http://schemas.openxmlformats.org/drawingml/2006/table">
            <a:tbl>
              <a:tblPr firstRow="1" firstCol="1" bandRow="1">
                <a:tableStyleId>{793D81CF-94F2-401A-BA57-92F5A7B2D0C5}</a:tableStyleId>
              </a:tblPr>
              <a:tblGrid>
                <a:gridCol w="4522391">
                  <a:extLst>
                    <a:ext uri="{9D8B030D-6E8A-4147-A177-3AD203B41FA5}">
                      <a16:colId xmlns:a16="http://schemas.microsoft.com/office/drawing/2014/main" val="4287703980"/>
                    </a:ext>
                  </a:extLst>
                </a:gridCol>
                <a:gridCol w="992720">
                  <a:extLst>
                    <a:ext uri="{9D8B030D-6E8A-4147-A177-3AD203B41FA5}">
                      <a16:colId xmlns:a16="http://schemas.microsoft.com/office/drawing/2014/main" val="2884023710"/>
                    </a:ext>
                  </a:extLst>
                </a:gridCol>
                <a:gridCol w="992720">
                  <a:extLst>
                    <a:ext uri="{9D8B030D-6E8A-4147-A177-3AD203B41FA5}">
                      <a16:colId xmlns:a16="http://schemas.microsoft.com/office/drawing/2014/main" val="100909361"/>
                    </a:ext>
                  </a:extLst>
                </a:gridCol>
                <a:gridCol w="992720">
                  <a:extLst>
                    <a:ext uri="{9D8B030D-6E8A-4147-A177-3AD203B41FA5}">
                      <a16:colId xmlns:a16="http://schemas.microsoft.com/office/drawing/2014/main" val="508938120"/>
                    </a:ext>
                  </a:extLst>
                </a:gridCol>
              </a:tblGrid>
              <a:tr h="3446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Category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Michigan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 Average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US Median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4182540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Physicians per 100,000  (29,166)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271.9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265.5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251.0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765120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Patient Care Physicians per 100,000  (23,987)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242.1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234.7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225.6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4889687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Patient Care/ Primary Care Physicians per 100,000  (8,756)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88.4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82.5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83.0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3369718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Patient Care General Surgeons per 100,000  (705)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7.1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7.1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8811332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Female Physicians as % of Total Active Physicians  (8,768)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32.0%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33.2%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32.4%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745405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Physicians that are IMGs  (7,891)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29.3%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24.2%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18.6%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9724387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Active Physicians Age 60 or Older  (7,965)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29.8%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28.4%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6924158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Residents &amp; Fellows per 100,000 (as of 12/31/14)  (4,995)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50.4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36.9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27.3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5105971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Residents &amp; Fellows in Pr. Care per 100,000 (as of 12/31/14)  (1,732)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  <a:effectLst/>
                        </a:rPr>
                        <a:t>17.5</a:t>
                      </a:r>
                      <a:endParaRPr lang="en-US" sz="1200" b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13.6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2959265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Phys Retained from Undergrad Medical Education in MI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effectLst/>
                        </a:rPr>
                        <a:t>43.6%</a:t>
                      </a:r>
                      <a:endParaRPr lang="en-US" sz="1200" b="1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38.7%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38.5%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30168859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Phys Retained from GME in MI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47.2%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44.4%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2978042"/>
                  </a:ext>
                </a:extLst>
              </a:tr>
              <a:tr h="3446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Phys Retained that did Undergrad and GME in MI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66.7%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66.8%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68.4%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97199527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15546" y="5826357"/>
            <a:ext cx="75005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2015 State Physician Workforce Data Book:  AAMC, November 2015, based on 2015 AMA Masterfile</a:t>
            </a:r>
          </a:p>
          <a:p>
            <a:r>
              <a:rPr lang="en-US" sz="1200" dirty="0"/>
              <a:t>Green indicates where MI is above the US average and/or median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How Does Michigan Stack Up</a:t>
            </a:r>
          </a:p>
        </p:txBody>
      </p:sp>
    </p:spTree>
    <p:extLst>
      <p:ext uri="{BB962C8B-B14F-4D97-AF65-F5344CB8AC3E}">
        <p14:creationId xmlns:p14="http://schemas.microsoft.com/office/powerpoint/2010/main" val="253415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68596" y="4191753"/>
            <a:ext cx="2689979" cy="9928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Recruiting Residents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5429" y="1878418"/>
            <a:ext cx="6848608" cy="1917217"/>
          </a:xfrm>
        </p:spPr>
        <p:txBody>
          <a:bodyPr>
            <a:noAutofit/>
          </a:bodyPr>
          <a:lstStyle/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</a:rPr>
              <a:t>Majority (68%) begin search prior to or early in final year 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tx1"/>
                </a:solidFill>
              </a:rPr>
              <a:t>32% wait until six months before – fellowships, spouses, visa transitions </a:t>
            </a:r>
          </a:p>
          <a:p>
            <a:pPr marL="342900" indent="-342900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en-US" sz="2200" dirty="0"/>
              <a:t>Most (93%) prefer communities of 50,000+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Content Placeholder 4" descr="Screen Clipping"/>
          <p:cNvPicPr>
            <a:picLocks noGrp="1" noChangeAspect="1"/>
          </p:cNvPicPr>
          <p:nvPr>
            <p:ph type="pic" idx="4294967295"/>
          </p:nvPr>
        </p:nvPicPr>
        <p:blipFill rotWithShape="1">
          <a:blip r:embed="rId3"/>
          <a:srcRect l="2775" t="62588" r="2775"/>
          <a:stretch/>
        </p:blipFill>
        <p:spPr>
          <a:xfrm>
            <a:off x="481055" y="4191753"/>
            <a:ext cx="2520016" cy="992868"/>
          </a:xfr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/>
          <a:srcRect l="12699" t="43417" r="27366"/>
          <a:stretch/>
        </p:blipFill>
        <p:spPr>
          <a:xfrm>
            <a:off x="6012070" y="3896715"/>
            <a:ext cx="1656654" cy="158294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01105" y="3717028"/>
            <a:ext cx="281093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Limited formal learning on medical business – contracts, compensation, coding, and reimbursement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67110" y="4716538"/>
            <a:ext cx="212839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100" b="1" dirty="0"/>
              <a:t>RESIDENTS APPROACHED BY RECRUITERS 51 OR MORE TIMES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6450417" y="4082606"/>
            <a:ext cx="878962" cy="517743"/>
            <a:chOff x="6450417" y="4082606"/>
            <a:chExt cx="878962" cy="517743"/>
          </a:xfrm>
        </p:grpSpPr>
        <p:sp>
          <p:nvSpPr>
            <p:cNvPr id="12" name="Oval 11"/>
            <p:cNvSpPr/>
            <p:nvPr/>
          </p:nvSpPr>
          <p:spPr>
            <a:xfrm>
              <a:off x="6542566" y="4082606"/>
              <a:ext cx="602513" cy="253806"/>
            </a:xfrm>
            <a:prstGeom prst="ellipse">
              <a:avLst/>
            </a:prstGeom>
            <a:solidFill>
              <a:srgbClr val="006FB9"/>
            </a:solidFill>
            <a:ln>
              <a:solidFill>
                <a:srgbClr val="006F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450417" y="4415120"/>
              <a:ext cx="297713" cy="142700"/>
            </a:xfrm>
            <a:prstGeom prst="ellipse">
              <a:avLst/>
            </a:prstGeom>
            <a:solidFill>
              <a:srgbClr val="4C3C95"/>
            </a:solidFill>
            <a:ln>
              <a:solidFill>
                <a:srgbClr val="4C3C9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6911165" y="4405888"/>
              <a:ext cx="418214" cy="194461"/>
            </a:xfrm>
            <a:prstGeom prst="ellipse">
              <a:avLst/>
            </a:prstGeom>
            <a:solidFill>
              <a:srgbClr val="35B448"/>
            </a:solidFill>
            <a:ln>
              <a:solidFill>
                <a:srgbClr val="35B44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173644" y="4066501"/>
            <a:ext cx="1317543" cy="567892"/>
            <a:chOff x="6173644" y="4066501"/>
            <a:chExt cx="1317543" cy="567892"/>
          </a:xfrm>
        </p:grpSpPr>
        <p:sp>
          <p:nvSpPr>
            <p:cNvPr id="7" name="TextBox 6"/>
            <p:cNvSpPr txBox="1"/>
            <p:nvPr/>
          </p:nvSpPr>
          <p:spPr>
            <a:xfrm>
              <a:off x="6173644" y="4066501"/>
              <a:ext cx="131754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spc="-60" dirty="0">
                  <a:solidFill>
                    <a:schemeClr val="bg1"/>
                  </a:solidFill>
                </a:rPr>
                <a:t>FREE TIME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4622" y="4363359"/>
              <a:ext cx="55211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spc="-60" dirty="0">
                  <a:solidFill>
                    <a:schemeClr val="bg1"/>
                  </a:solidFill>
                </a:rPr>
                <a:t>DEBT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777263" y="4388172"/>
              <a:ext cx="693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spc="-60" dirty="0">
                  <a:solidFill>
                    <a:schemeClr val="bg1"/>
                  </a:solidFill>
                </a:rPr>
                <a:t>INCOME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324984" y="4226263"/>
            <a:ext cx="737131" cy="49244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600" spc="-100" dirty="0"/>
              <a:t>63%</a:t>
            </a:r>
          </a:p>
        </p:txBody>
      </p:sp>
    </p:spTree>
    <p:extLst>
      <p:ext uri="{BB962C8B-B14F-4D97-AF65-F5344CB8AC3E}">
        <p14:creationId xmlns:p14="http://schemas.microsoft.com/office/powerpoint/2010/main" val="1339925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92211"/>
            <a:ext cx="7886700" cy="5008071"/>
          </a:xfrm>
        </p:spPr>
        <p:txBody>
          <a:bodyPr>
            <a:normAutofit/>
          </a:bodyPr>
          <a:lstStyle/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&gt;80% of NPs were prepared in Primary Care (2012)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49% of those in Family Medicine (vs. Women’s Health, Peds, Geriatrics)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Many practice in rural or inner city communities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Some opposition from AMA and AAFP relative to Scope of Practice expansion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State based practice distinctions 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</a:pPr>
            <a:r>
              <a:rPr lang="en-US" sz="2000" dirty="0"/>
              <a:t>22 States plus D.C. currently recognize “Full Practice” scope for NPs</a:t>
            </a:r>
          </a:p>
          <a:p>
            <a:pPr marL="630238" lvl="1" indent="-29051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2000" dirty="0"/>
              <a:t>MI Law currently limits their scope of practice to “Restricted Practice”</a:t>
            </a:r>
          </a:p>
          <a:p>
            <a:pPr marL="339725" indent="-339725">
              <a:lnSpc>
                <a:spcPct val="100000"/>
              </a:lnSpc>
              <a:spcBef>
                <a:spcPts val="400"/>
              </a:spcBef>
            </a:pPr>
            <a:r>
              <a:rPr lang="en-US" sz="2200" dirty="0"/>
              <a:t>2015 mean base salary was $97,083, with total income of $108,643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9CC0E-49EE-AB44-A234-FB942A476E51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8650" y="166649"/>
            <a:ext cx="7886700" cy="1325563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/>
              <a:t>Nurse Practitioners “NP”</a:t>
            </a:r>
          </a:p>
        </p:txBody>
      </p:sp>
    </p:spTree>
    <p:extLst>
      <p:ext uri="{BB962C8B-B14F-4D97-AF65-F5344CB8AC3E}">
        <p14:creationId xmlns:p14="http://schemas.microsoft.com/office/powerpoint/2010/main" val="2816377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arlowMcCarthy">
      <a:dk1>
        <a:srgbClr val="2E3B66"/>
      </a:dk1>
      <a:lt1>
        <a:srgbClr val="FFFFFF"/>
      </a:lt1>
      <a:dk2>
        <a:srgbClr val="749196"/>
      </a:dk2>
      <a:lt2>
        <a:srgbClr val="E9E9EA"/>
      </a:lt2>
      <a:accent1>
        <a:srgbClr val="2E3B66"/>
      </a:accent1>
      <a:accent2>
        <a:srgbClr val="6A1F1A"/>
      </a:accent2>
      <a:accent3>
        <a:srgbClr val="76939C"/>
      </a:accent3>
      <a:accent4>
        <a:srgbClr val="C02F21"/>
      </a:accent4>
      <a:accent5>
        <a:srgbClr val="9F8966"/>
      </a:accent5>
      <a:accent6>
        <a:srgbClr val="F7E2AA"/>
      </a:accent6>
      <a:hlink>
        <a:srgbClr val="74919A"/>
      </a:hlink>
      <a:folHlink>
        <a:srgbClr val="2E3B64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8893</TotalTime>
  <Words>1286</Words>
  <Application>Microsoft Office PowerPoint</Application>
  <PresentationFormat>On-screen Show (4:3)</PresentationFormat>
  <Paragraphs>346</Paragraphs>
  <Slides>30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Courier New</vt:lpstr>
      <vt:lpstr>Times New Roman</vt:lpstr>
      <vt:lpstr>Office Theme</vt:lpstr>
      <vt:lpstr>Community Approaches to Recruiting and Retaining Physicians and Primary Care Providers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Recruiting Residents</vt:lpstr>
      <vt:lpstr>PowerPoint Presentation</vt:lpstr>
      <vt:lpstr>PowerPoint Presentation</vt:lpstr>
      <vt:lpstr>Physician Assistants “PA”</vt:lpstr>
      <vt:lpstr>PowerPoint Presentation</vt:lpstr>
      <vt:lpstr>Ideas from Others</vt:lpstr>
      <vt:lpstr>PowerPoint Presentation</vt:lpstr>
      <vt:lpstr>Early Influencers </vt:lpstr>
      <vt:lpstr>PowerPoint Presentation</vt:lpstr>
      <vt:lpstr>PowerPoint Presentation</vt:lpstr>
      <vt:lpstr>PowerPoint Presentation</vt:lpstr>
      <vt:lpstr>Strategies</vt:lpstr>
      <vt:lpstr>Recruitment: Its About Them</vt:lpstr>
      <vt:lpstr>PowerPoint Presentation</vt:lpstr>
      <vt:lpstr>PowerPoint Presentation</vt:lpstr>
      <vt:lpstr>PowerPoint Presentation</vt:lpstr>
      <vt:lpstr>Increased Differentiation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Erin Mason</dc:creator>
  <cp:lastModifiedBy>Allison McCarthy</cp:lastModifiedBy>
  <cp:revision>218</cp:revision>
  <cp:lastPrinted>2016-02-26T02:44:19Z</cp:lastPrinted>
  <dcterms:created xsi:type="dcterms:W3CDTF">2016-01-12T17:45:22Z</dcterms:created>
  <dcterms:modified xsi:type="dcterms:W3CDTF">2016-04-12T14:10:06Z</dcterms:modified>
</cp:coreProperties>
</file>